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2" r:id="rId1"/>
    <p:sldMasterId id="2147483705" r:id="rId2"/>
  </p:sldMasterIdLst>
  <p:notesMasterIdLst>
    <p:notesMasterId r:id="rId41"/>
  </p:notesMasterIdLst>
  <p:sldIdLst>
    <p:sldId id="256" r:id="rId3"/>
    <p:sldId id="257" r:id="rId4"/>
    <p:sldId id="261" r:id="rId5"/>
    <p:sldId id="258" r:id="rId6"/>
    <p:sldId id="306" r:id="rId7"/>
    <p:sldId id="307" r:id="rId8"/>
    <p:sldId id="323" r:id="rId9"/>
    <p:sldId id="264" r:id="rId10"/>
    <p:sldId id="266" r:id="rId11"/>
    <p:sldId id="263" r:id="rId12"/>
    <p:sldId id="324" r:id="rId13"/>
    <p:sldId id="267" r:id="rId14"/>
    <p:sldId id="330" r:id="rId15"/>
    <p:sldId id="331" r:id="rId16"/>
    <p:sldId id="332" r:id="rId17"/>
    <p:sldId id="337" r:id="rId18"/>
    <p:sldId id="334" r:id="rId19"/>
    <p:sldId id="335" r:id="rId20"/>
    <p:sldId id="338" r:id="rId21"/>
    <p:sldId id="339" r:id="rId22"/>
    <p:sldId id="336" r:id="rId23"/>
    <p:sldId id="340" r:id="rId24"/>
    <p:sldId id="341" r:id="rId25"/>
    <p:sldId id="269" r:id="rId26"/>
    <p:sldId id="270" r:id="rId27"/>
    <p:sldId id="296" r:id="rId28"/>
    <p:sldId id="326" r:id="rId29"/>
    <p:sldId id="280" r:id="rId30"/>
    <p:sldId id="272" r:id="rId31"/>
    <p:sldId id="273" r:id="rId32"/>
    <p:sldId id="275" r:id="rId33"/>
    <p:sldId id="276" r:id="rId34"/>
    <p:sldId id="274" r:id="rId35"/>
    <p:sldId id="328" r:id="rId36"/>
    <p:sldId id="329" r:id="rId37"/>
    <p:sldId id="327" r:id="rId38"/>
    <p:sldId id="277" r:id="rId39"/>
    <p:sldId id="279" r:id="rId4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微軟正黑體" pitchFamily="34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微軟正黑體" pitchFamily="34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微軟正黑體" pitchFamily="34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微軟正黑體" pitchFamily="34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微軟正黑體" pitchFamily="34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微軟正黑體" pitchFamily="34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微軟正黑體" pitchFamily="34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微軟正黑體" pitchFamily="34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微軟正黑體" pitchFamily="34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00FF00"/>
    <a:srgbClr val="003399"/>
    <a:srgbClr val="000066"/>
    <a:srgbClr val="C0E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137" autoAdjust="0"/>
  </p:normalViewPr>
  <p:slideViewPr>
    <p:cSldViewPr>
      <p:cViewPr varScale="1">
        <p:scale>
          <a:sx n="65" d="100"/>
          <a:sy n="65" d="100"/>
        </p:scale>
        <p:origin x="-51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1E192E97-75B4-45E3-85D5-0B247EFD85F1}" type="datetimeFigureOut">
              <a:rPr lang="en-US"/>
              <a:pPr>
                <a:defRPr/>
              </a:pPr>
              <a:t>7/1/2009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25024934-EB75-4EAE-B095-08E31A1C50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166741-9E63-4510-920E-34EAB4723C1E}" type="slidenum">
              <a:rPr lang="en-US" smtClean="0">
                <a:latin typeface="Arial" charset="0"/>
              </a:rPr>
              <a:pPr/>
              <a:t>1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9740B1-C285-42FE-9440-EC82081D2263}" type="slidenum">
              <a:rPr lang="en-US" smtClean="0">
                <a:latin typeface="Arial" charset="0"/>
              </a:rPr>
              <a:pPr/>
              <a:t>21</a:t>
            </a:fld>
            <a:endParaRPr lang="en-US" smtClean="0">
              <a:latin typeface="Arial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B7BA5B-8A25-4DFB-9EB9-B221275BAB15}" type="slidenum">
              <a:rPr lang="en-US" smtClean="0">
                <a:latin typeface="Arial" charset="0"/>
              </a:rPr>
              <a:pPr/>
              <a:t>22</a:t>
            </a:fld>
            <a:endParaRPr lang="en-US" smtClean="0">
              <a:latin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DE70C1-77CE-459F-9FF7-AF05CD7463D5}" type="slidenum">
              <a:rPr lang="en-US" smtClean="0">
                <a:latin typeface="Arial" charset="0"/>
              </a:rPr>
              <a:pPr/>
              <a:t>23</a:t>
            </a:fld>
            <a:endParaRPr lang="en-US" smtClean="0">
              <a:latin typeface="Arial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858E55-6182-4A45-AF87-6ED8648D1296}" type="slidenum">
              <a:rPr lang="en-US" smtClean="0">
                <a:latin typeface="Arial" charset="0"/>
              </a:rPr>
              <a:pPr/>
              <a:t>25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EED180-B687-485D-BD01-2C0D1EB369EE}" type="slidenum">
              <a:rPr lang="zh-TW" altLang="en-US" smtClean="0">
                <a:latin typeface="Arial" charset="0"/>
              </a:rPr>
              <a:pPr/>
              <a:t>5</a:t>
            </a:fld>
            <a:endParaRPr lang="en-US" altLang="zh-TW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AA3B39-1326-48EC-B813-CBF083135AAD}" type="slidenum">
              <a:rPr lang="en-US" smtClean="0">
                <a:latin typeface="Arial" charset="0"/>
              </a:rPr>
              <a:pPr/>
              <a:t>13</a:t>
            </a:fld>
            <a:endParaRPr lang="en-US" smtClean="0">
              <a:latin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B45028-411B-4CC8-8E63-1688826D8F0D}" type="slidenum">
              <a:rPr lang="en-US" smtClean="0">
                <a:latin typeface="Arial" charset="0"/>
              </a:rPr>
              <a:pPr/>
              <a:t>14</a:t>
            </a:fld>
            <a:endParaRPr lang="en-US" smtClean="0">
              <a:latin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0035B5-CBCA-4A0B-B7B5-EC1208BFC3C6}" type="slidenum">
              <a:rPr lang="en-US" smtClean="0">
                <a:latin typeface="Arial" charset="0"/>
              </a:rPr>
              <a:pPr/>
              <a:t>15</a:t>
            </a:fld>
            <a:endParaRPr lang="en-US" smtClean="0">
              <a:latin typeface="Arial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38D03E-F7B6-4B2B-9D80-684362587897}" type="slidenum">
              <a:rPr lang="en-US" smtClean="0">
                <a:latin typeface="Arial" charset="0"/>
              </a:rPr>
              <a:pPr/>
              <a:t>17</a:t>
            </a:fld>
            <a:endParaRPr lang="en-US" smtClean="0"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D63241-0EDC-4F81-A858-F054948C9B6A}" type="slidenum">
              <a:rPr lang="en-US" smtClean="0">
                <a:latin typeface="Arial" charset="0"/>
              </a:rPr>
              <a:pPr/>
              <a:t>18</a:t>
            </a:fld>
            <a:endParaRPr lang="en-US" smtClean="0">
              <a:latin typeface="Arial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7AB347-EB3B-4347-896A-8EB4EE447FC7}" type="slidenum">
              <a:rPr lang="en-US" smtClean="0">
                <a:latin typeface="Arial" charset="0"/>
              </a:rPr>
              <a:pPr/>
              <a:t>19</a:t>
            </a:fld>
            <a:endParaRPr lang="en-US" smtClean="0">
              <a:latin typeface="Arial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2A964B-4A71-4A11-9D3F-AE4571EDFDE8}" type="slidenum">
              <a:rPr lang="en-US" smtClean="0">
                <a:latin typeface="Arial" charset="0"/>
              </a:rPr>
              <a:pPr/>
              <a:t>20</a:t>
            </a:fld>
            <a:endParaRPr lang="en-US" smtClean="0">
              <a:latin typeface="Arial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TW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13314" name="Title Placeholder 2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15" name="Text Placeholder 1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kumimoji="0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r">
              <a:defRPr kumimoji="0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ctr">
              <a:defRPr kumimoji="0" sz="1400" b="1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CC8ADB1-849F-46F1-B91D-5325F9E2F81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00483-328E-4FD0-BCB5-D0784EBC1B6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03835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5825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0B8FB-8688-4F40-A38A-B3D99077FA7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7B6AA-167E-4E3B-BA42-81B3F5782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7AC17-A779-4545-AC81-7F1CD7F6B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957CE-CA59-4E55-9282-F88A56FD837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6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5B772-A5EA-4568-80BC-0CDE0CAD4A3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6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410C7-9D69-48E4-811D-418E14287F9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6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0CACC-8F39-4CEA-BDD4-A66EE5BE36E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DD11F-A6FA-43C8-BCF9-C7CCEAF1A67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B3D46-2AD6-491B-A933-5D0AFC6BFF4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5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A1747-F3F6-4D2A-B18F-89B9D372A7C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57BC8-964A-43F6-8B9A-46AE727F94B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D0668-4D52-4A1D-AB5E-B98D7EC7ECE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65B36-49B7-4695-BF07-A7BBA68D5B9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A2B9A-2ADF-43EE-A4C1-84357A5F1D1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6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03835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5825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8FA77-CD67-4996-8427-8C3D4142C28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6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189D1-C735-41C6-91D5-1CBF20D436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DE818-E3DB-4D8A-81D3-53E164FB776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B4CD8-A3AF-4E07-BC42-2E9A96302CE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468C4-5D3D-4355-8294-C7F6B804E7C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6AF80-782B-4815-8315-664ADA66C56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4B33E-A0C9-407B-B490-9EEAE6B644D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BD4FE-8ECF-4E56-8D3F-6E478251ED6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CCCB4-64E2-4FF4-AF16-E20BAFEA6A8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205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TW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TW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TW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kumimoji="0" sz="1400" b="1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83CD3AF-F65D-4254-8FA2-92BF26D2252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  <p:sldLayoutId id="2147484064" r:id="rId12"/>
    <p:sldLayoutId id="2147484065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微軟正黑體" pitchFamily="34" charset="-12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+mn-lt"/>
          <a:ea typeface="+mn-ea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  <a:ea typeface="+mn-ea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9C007F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  <a:ea typeface="+mn-ea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68007F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  <a:ea typeface="+mn-ea"/>
        </a:defRPr>
      </a:lvl5pPr>
      <a:lvl6pPr marL="2286000" indent="-228600" algn="l" rtl="0" fontAlgn="base">
        <a:spcBef>
          <a:spcPts val="400"/>
        </a:spcBef>
        <a:spcAft>
          <a:spcPct val="0"/>
        </a:spcAft>
        <a:buClr>
          <a:srgbClr val="68007F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  <a:ea typeface="+mn-ea"/>
        </a:defRPr>
      </a:lvl6pPr>
      <a:lvl7pPr marL="2743200" indent="-228600" algn="l" rtl="0" fontAlgn="base">
        <a:spcBef>
          <a:spcPts val="400"/>
        </a:spcBef>
        <a:spcAft>
          <a:spcPct val="0"/>
        </a:spcAft>
        <a:buClr>
          <a:srgbClr val="68007F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  <a:ea typeface="+mn-ea"/>
        </a:defRPr>
      </a:lvl7pPr>
      <a:lvl8pPr marL="3200400" indent="-228600" algn="l" rtl="0" fontAlgn="base">
        <a:spcBef>
          <a:spcPts val="400"/>
        </a:spcBef>
        <a:spcAft>
          <a:spcPct val="0"/>
        </a:spcAft>
        <a:buClr>
          <a:srgbClr val="68007F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  <a:ea typeface="+mn-ea"/>
        </a:defRPr>
      </a:lvl8pPr>
      <a:lvl9pPr marL="3657600" indent="-228600" algn="l" rtl="0" fontAlgn="base">
        <a:spcBef>
          <a:spcPts val="400"/>
        </a:spcBef>
        <a:spcAft>
          <a:spcPct val="0"/>
        </a:spcAft>
        <a:buClr>
          <a:srgbClr val="68007F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TW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11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TW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12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TW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3077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307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3" name="Date Placeholder 11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5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0" y="1752600"/>
            <a:ext cx="1295400" cy="701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2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2E063347-AD73-47A9-880B-F8EF755648B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6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  <p:sldLayoutId id="214748406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微軟正黑體" pitchFamily="34" charset="-12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+mn-lt"/>
          <a:ea typeface="+mn-ea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  <a:ea typeface="+mn-ea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9C007F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  <a:ea typeface="+mn-ea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68007F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  <a:ea typeface="+mn-ea"/>
        </a:defRPr>
      </a:lvl5pPr>
      <a:lvl6pPr marL="2286000" indent="-228600" algn="l" rtl="0" fontAlgn="base">
        <a:spcBef>
          <a:spcPts val="400"/>
        </a:spcBef>
        <a:spcAft>
          <a:spcPct val="0"/>
        </a:spcAft>
        <a:buClr>
          <a:srgbClr val="68007F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  <a:ea typeface="+mn-ea"/>
        </a:defRPr>
      </a:lvl6pPr>
      <a:lvl7pPr marL="2743200" indent="-228600" algn="l" rtl="0" fontAlgn="base">
        <a:spcBef>
          <a:spcPts val="400"/>
        </a:spcBef>
        <a:spcAft>
          <a:spcPct val="0"/>
        </a:spcAft>
        <a:buClr>
          <a:srgbClr val="68007F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  <a:ea typeface="+mn-ea"/>
        </a:defRPr>
      </a:lvl7pPr>
      <a:lvl8pPr marL="3200400" indent="-228600" algn="l" rtl="0" fontAlgn="base">
        <a:spcBef>
          <a:spcPts val="400"/>
        </a:spcBef>
        <a:spcAft>
          <a:spcPct val="0"/>
        </a:spcAft>
        <a:buClr>
          <a:srgbClr val="68007F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  <a:ea typeface="+mn-ea"/>
        </a:defRPr>
      </a:lvl8pPr>
      <a:lvl9pPr marL="3657600" indent="-228600" algn="l" rtl="0" fontAlgn="base">
        <a:spcBef>
          <a:spcPts val="400"/>
        </a:spcBef>
        <a:spcAft>
          <a:spcPct val="0"/>
        </a:spcAft>
        <a:buClr>
          <a:srgbClr val="68007F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ctrTitle"/>
          </p:nvPr>
        </p:nvSpPr>
        <p:spPr>
          <a:xfrm>
            <a:off x="1371600" y="1349375"/>
            <a:ext cx="7543800" cy="1393825"/>
          </a:xfrm>
        </p:spPr>
        <p:txBody>
          <a:bodyPr/>
          <a:lstStyle/>
          <a:p>
            <a:pPr algn="ctr" eaLnBrk="1" hangingPunct="1"/>
            <a:r>
              <a:rPr lang="en-US" sz="3500" b="1" smtClean="0">
                <a:solidFill>
                  <a:schemeClr val="bg1"/>
                </a:solidFill>
              </a:rPr>
              <a:t>Anonymizing Healthcare Data: A Case Study on the Blood Transfusion Service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667000" y="3429000"/>
            <a:ext cx="2286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000" dirty="0">
                <a:latin typeface="+mn-lt"/>
              </a:rPr>
              <a:t>Benjamin C.M. Fung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1600" dirty="0">
                <a:latin typeface="+mn-lt"/>
              </a:rPr>
              <a:t>Concordia University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1600" dirty="0">
                <a:latin typeface="+mn-lt"/>
              </a:rPr>
              <a:t>Montreal, QC, Canada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1600" dirty="0">
                <a:latin typeface="+mn-lt"/>
              </a:rPr>
              <a:t>fung@ciise.concordia.ca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2000" dirty="0">
              <a:latin typeface="Calibri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3429000"/>
            <a:ext cx="2819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000" dirty="0" err="1">
                <a:latin typeface="+mn-lt"/>
              </a:rPr>
              <a:t>Noman</a:t>
            </a:r>
            <a:r>
              <a:rPr lang="en-US" sz="2000" dirty="0">
                <a:latin typeface="+mn-lt"/>
              </a:rPr>
              <a:t> Mohammed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1600" dirty="0">
                <a:latin typeface="+mn-lt"/>
              </a:rPr>
              <a:t>Concordia University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1600" dirty="0">
                <a:latin typeface="+mn-lt"/>
              </a:rPr>
              <a:t>Montreal, QC, Canada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1600" dirty="0">
                <a:latin typeface="+mn-lt"/>
              </a:rPr>
              <a:t>no_moham@ciise.concordia.ca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858000" y="3429000"/>
            <a:ext cx="2286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000" dirty="0" err="1">
                <a:latin typeface="+mn-lt"/>
              </a:rPr>
              <a:t>Cheuk-kwong</a:t>
            </a:r>
            <a:r>
              <a:rPr lang="en-US" sz="2000" dirty="0">
                <a:latin typeface="+mn-lt"/>
              </a:rPr>
              <a:t> Lee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1600" dirty="0" smtClean="0">
                <a:latin typeface="+mn-lt"/>
              </a:rPr>
              <a:t>Hong Kong Red Cross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1600" dirty="0" smtClean="0">
                <a:latin typeface="+mn-lt"/>
              </a:rPr>
              <a:t>Blood Transfusion Service</a:t>
            </a:r>
            <a:endParaRPr lang="en-US" sz="1600" dirty="0">
              <a:latin typeface="+mn-lt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1600" dirty="0">
                <a:latin typeface="+mn-lt"/>
              </a:rPr>
              <a:t>Kowloon, Hong Kong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1600" dirty="0">
                <a:latin typeface="+mn-lt"/>
              </a:rPr>
              <a:t>ckleea@ha.org.hk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724400" y="3429000"/>
            <a:ext cx="2286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000" dirty="0">
                <a:latin typeface="+mn-lt"/>
              </a:rPr>
              <a:t>Patrick C. K. Hung</a:t>
            </a:r>
            <a:endParaRPr lang="en-US" dirty="0">
              <a:latin typeface="+mn-lt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1600" dirty="0" smtClean="0">
                <a:latin typeface="+mn-lt"/>
              </a:rPr>
              <a:t>UOIT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1600" dirty="0" smtClean="0">
                <a:latin typeface="+mn-lt"/>
              </a:rPr>
              <a:t>Oshawa, ON, Canada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1600" dirty="0" smtClean="0">
                <a:latin typeface="+mn-lt"/>
              </a:rPr>
              <a:t>patrick.hung@uoit.ca</a:t>
            </a:r>
            <a:endParaRPr lang="en-US" sz="160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000" dirty="0">
              <a:latin typeface="Calibri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429000" y="5486400"/>
            <a:ext cx="2133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003399"/>
                </a:solidFill>
                <a:latin typeface="+mn-lt"/>
              </a:rPr>
              <a:t>KDD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Information needs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600" smtClean="0"/>
              <a:t>Two types of data analysis</a:t>
            </a:r>
          </a:p>
          <a:p>
            <a:pPr lvl="1" eaLnBrk="1" hangingPunct="1"/>
            <a:r>
              <a:rPr lang="en-US" sz="2300" smtClean="0"/>
              <a:t>Classification model on blood transfusion data</a:t>
            </a:r>
          </a:p>
          <a:p>
            <a:pPr lvl="1" eaLnBrk="1" hangingPunct="1"/>
            <a:r>
              <a:rPr lang="en-US" sz="2300" smtClean="0"/>
              <a:t>Some general count statistics</a:t>
            </a:r>
          </a:p>
          <a:p>
            <a:pPr lvl="1" eaLnBrk="1" hangingPunct="1">
              <a:buFont typeface="Wingdings 2" pitchFamily="18" charset="2"/>
              <a:buNone/>
            </a:pPr>
            <a:endParaRPr lang="en-US" sz="2300" smtClean="0"/>
          </a:p>
          <a:p>
            <a:pPr eaLnBrk="1" hangingPunct="1"/>
            <a:r>
              <a:rPr lang="en-US" sz="2600" smtClean="0"/>
              <a:t>why does not release a classifier or some statistical information?</a:t>
            </a:r>
            <a:r>
              <a:rPr lang="en-US" smtClean="0"/>
              <a:t> </a:t>
            </a:r>
          </a:p>
          <a:p>
            <a:pPr lvl="1" eaLnBrk="1" hangingPunct="1"/>
            <a:r>
              <a:rPr lang="en-US" sz="2300" smtClean="0"/>
              <a:t>no expertise and interest ….</a:t>
            </a:r>
          </a:p>
          <a:p>
            <a:pPr lvl="1" eaLnBrk="1" hangingPunct="1"/>
            <a:r>
              <a:rPr lang="en-US" sz="2300" smtClean="0"/>
              <a:t>impractical to continuously request….</a:t>
            </a:r>
          </a:p>
          <a:p>
            <a:pPr lvl="1" eaLnBrk="1" hangingPunct="1"/>
            <a:r>
              <a:rPr lang="en-US" sz="2300" smtClean="0"/>
              <a:t>much better flexibility to perform….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776E332-387E-47D3-8E87-6745E1D3EC60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Motivation &amp; background </a:t>
            </a:r>
          </a:p>
          <a:p>
            <a:pPr eaLnBrk="1" hangingPunct="1"/>
            <a:r>
              <a:rPr lang="en-US" sz="2800" smtClean="0"/>
              <a:t>Privacy threats &amp; information needs</a:t>
            </a:r>
          </a:p>
          <a:p>
            <a:pPr eaLnBrk="1" hangingPunct="1"/>
            <a:r>
              <a:rPr lang="en-US" sz="2800" b="1" smtClean="0">
                <a:solidFill>
                  <a:srgbClr val="003399"/>
                </a:solidFill>
              </a:rPr>
              <a:t>Challenges</a:t>
            </a:r>
          </a:p>
          <a:p>
            <a:pPr eaLnBrk="1" hangingPunct="1"/>
            <a:r>
              <a:rPr lang="en-US" sz="2800" i="1" smtClean="0"/>
              <a:t>LKC-privacy </a:t>
            </a:r>
            <a:r>
              <a:rPr lang="en-US" sz="2800" smtClean="0"/>
              <a:t>model</a:t>
            </a:r>
            <a:endParaRPr lang="en-US" sz="2800" i="1" smtClean="0"/>
          </a:p>
          <a:p>
            <a:pPr eaLnBrk="1" hangingPunct="1"/>
            <a:r>
              <a:rPr lang="en-US" sz="2800" smtClean="0"/>
              <a:t>Experimental results</a:t>
            </a:r>
          </a:p>
          <a:p>
            <a:pPr eaLnBrk="1" hangingPunct="1"/>
            <a:r>
              <a:rPr lang="en-CA" sz="2800" smtClean="0"/>
              <a:t>Related work</a:t>
            </a:r>
            <a:endParaRPr lang="en-US" sz="2800" smtClean="0"/>
          </a:p>
          <a:p>
            <a:pPr eaLnBrk="1" hangingPunct="1"/>
            <a:r>
              <a:rPr lang="en-US" sz="2800" smtClean="0"/>
              <a:t>Conclusions</a:t>
            </a:r>
          </a:p>
          <a:p>
            <a:pPr eaLnBrk="1" hangingPunct="1">
              <a:buFont typeface="Wingdings" pitchFamily="2" charset="2"/>
              <a:buNone/>
            </a:pPr>
            <a:endParaRPr lang="en-US" sz="26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B3F71C2-62ED-45B6-B7A7-2399CBDCD67E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smtClean="0"/>
              <a:t>Why not use the existing techniques ?</a:t>
            </a:r>
          </a:p>
          <a:p>
            <a:endParaRPr lang="en-US" sz="2600" smtClean="0"/>
          </a:p>
          <a:p>
            <a:r>
              <a:rPr lang="en-US" sz="2600" smtClean="0"/>
              <a:t>The blood transfusion data is high-dimensional</a:t>
            </a:r>
          </a:p>
          <a:p>
            <a:endParaRPr lang="en-US" sz="2600" smtClean="0"/>
          </a:p>
          <a:p>
            <a:r>
              <a:rPr lang="en-US" sz="2600" smtClean="0"/>
              <a:t>It suffers from the </a:t>
            </a:r>
            <a:r>
              <a:rPr lang="en-US" sz="2600" i="1" smtClean="0"/>
              <a:t>“curse of dimensionality”</a:t>
            </a:r>
            <a:endParaRPr lang="en-US" sz="2600" smtClean="0"/>
          </a:p>
          <a:p>
            <a:endParaRPr lang="en-US" sz="2600" smtClean="0"/>
          </a:p>
          <a:p>
            <a:r>
              <a:rPr lang="en-US" sz="2600" smtClean="0"/>
              <a:t>Our experiments also confirm this reality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77F03BF-28C6-435F-BCAD-DDB5737C3D91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Curse of High-dimensionality</a:t>
            </a:r>
          </a:p>
        </p:txBody>
      </p:sp>
      <p:sp>
        <p:nvSpPr>
          <p:cNvPr id="1331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D14F0EC-22AB-4305-8F8A-10AB2DF4DE0E}" type="slidenum">
              <a:rPr lang="en-US" smtClean="0"/>
              <a:pPr>
                <a:defRPr/>
              </a:pPr>
              <a:t>13</a:t>
            </a:fld>
            <a:endParaRPr lang="en-US" dirty="0" smtClean="0"/>
          </a:p>
        </p:txBody>
      </p:sp>
      <p:graphicFrame>
        <p:nvGraphicFramePr>
          <p:cNvPr id="299115" name="Group 107"/>
          <p:cNvGraphicFramePr>
            <a:graphicFrameLocks noGrp="1"/>
          </p:cNvGraphicFramePr>
          <p:nvPr>
            <p:ph sz="quarter" idx="4294967295"/>
          </p:nvPr>
        </p:nvGraphicFramePr>
        <p:xfrm>
          <a:off x="304800" y="1752600"/>
          <a:ext cx="5486400" cy="3553968"/>
        </p:xfrm>
        <a:graphic>
          <a:graphicData uri="http://schemas.openxmlformats.org/drawingml/2006/table">
            <a:tbl>
              <a:tblPr/>
              <a:tblGrid>
                <a:gridCol w="563672"/>
                <a:gridCol w="960328"/>
                <a:gridCol w="659783"/>
                <a:gridCol w="596993"/>
                <a:gridCol w="1169432"/>
                <a:gridCol w="1536192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Job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Education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Sensitive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Attribute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Janitor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Primary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Janitor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Primary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Janitor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Secondary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Janitor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Secondary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Mover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Secondary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Mover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Primary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Mover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Secondary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Mover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Primary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532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6248400" y="1752600"/>
            <a:ext cx="2895600" cy="36576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CA" sz="2600" i="1" smtClean="0"/>
              <a:t>K=2</a:t>
            </a:r>
          </a:p>
          <a:p>
            <a:pPr>
              <a:buFont typeface="Wingdings" pitchFamily="2" charset="2"/>
              <a:buNone/>
            </a:pPr>
            <a:r>
              <a:rPr lang="en-CA" sz="2600" i="1" smtClean="0"/>
              <a:t>QID = {Job, Sex, Age, Education}</a:t>
            </a:r>
            <a:r>
              <a:rPr lang="en-CA" i="1" smtClean="0"/>
              <a:t> </a:t>
            </a:r>
            <a:endParaRPr lang="en-US" i="1" smtClean="0"/>
          </a:p>
        </p:txBody>
      </p:sp>
      <p:grpSp>
        <p:nvGrpSpPr>
          <p:cNvPr id="19533" name="Group 160"/>
          <p:cNvGrpSpPr>
            <a:grpSpLocks/>
          </p:cNvGrpSpPr>
          <p:nvPr/>
        </p:nvGrpSpPr>
        <p:grpSpPr bwMode="auto">
          <a:xfrm>
            <a:off x="457200" y="5562600"/>
            <a:ext cx="1600200" cy="1066800"/>
            <a:chOff x="4224" y="3072"/>
            <a:chExt cx="1008" cy="672"/>
          </a:xfrm>
        </p:grpSpPr>
        <p:sp>
          <p:nvSpPr>
            <p:cNvPr id="19559" name="Rectangle 161"/>
            <p:cNvSpPr>
              <a:spLocks noChangeArrowheads="1"/>
            </p:cNvSpPr>
            <p:nvPr/>
          </p:nvSpPr>
          <p:spPr bwMode="auto">
            <a:xfrm>
              <a:off x="4464" y="3072"/>
              <a:ext cx="43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latin typeface="Calibri" pitchFamily="34" charset="0"/>
                </a:rPr>
                <a:t>Job</a:t>
              </a:r>
            </a:p>
            <a:p>
              <a:pPr algn="ctr"/>
              <a:r>
                <a:rPr lang="en-US" sz="1200" b="1">
                  <a:latin typeface="Calibri" pitchFamily="34" charset="0"/>
                </a:rPr>
                <a:t>ANY</a:t>
              </a:r>
            </a:p>
          </p:txBody>
        </p:sp>
        <p:sp>
          <p:nvSpPr>
            <p:cNvPr id="19560" name="Rectangle 162"/>
            <p:cNvSpPr>
              <a:spLocks noChangeArrowheads="1"/>
            </p:cNvSpPr>
            <p:nvPr/>
          </p:nvSpPr>
          <p:spPr bwMode="auto">
            <a:xfrm>
              <a:off x="4224" y="3600"/>
              <a:ext cx="4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CA" sz="1200" b="1">
                  <a:latin typeface="Calibri" pitchFamily="34" charset="0"/>
                </a:rPr>
                <a:t>Mover</a:t>
              </a:r>
              <a:endParaRPr lang="en-US" sz="1200" b="1">
                <a:latin typeface="Calibri" pitchFamily="34" charset="0"/>
              </a:endParaRPr>
            </a:p>
          </p:txBody>
        </p:sp>
        <p:sp>
          <p:nvSpPr>
            <p:cNvPr id="19561" name="Rectangle 163"/>
            <p:cNvSpPr>
              <a:spLocks noChangeArrowheads="1"/>
            </p:cNvSpPr>
            <p:nvPr/>
          </p:nvSpPr>
          <p:spPr bwMode="auto">
            <a:xfrm>
              <a:off x="4800" y="3600"/>
              <a:ext cx="4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latin typeface="Calibri" pitchFamily="34" charset="0"/>
                </a:rPr>
                <a:t>Janitor</a:t>
              </a:r>
            </a:p>
          </p:txBody>
        </p:sp>
        <p:sp>
          <p:nvSpPr>
            <p:cNvPr id="19562" name="Line 164"/>
            <p:cNvSpPr>
              <a:spLocks noChangeShapeType="1"/>
            </p:cNvSpPr>
            <p:nvPr/>
          </p:nvSpPr>
          <p:spPr bwMode="auto">
            <a:xfrm>
              <a:off x="4704" y="3408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3" name="Line 165"/>
            <p:cNvSpPr>
              <a:spLocks noChangeShapeType="1"/>
            </p:cNvSpPr>
            <p:nvPr/>
          </p:nvSpPr>
          <p:spPr bwMode="auto">
            <a:xfrm>
              <a:off x="4416" y="3504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4" name="Line 166"/>
            <p:cNvSpPr>
              <a:spLocks noChangeShapeType="1"/>
            </p:cNvSpPr>
            <p:nvPr/>
          </p:nvSpPr>
          <p:spPr bwMode="auto">
            <a:xfrm>
              <a:off x="4416" y="350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5" name="Line 167"/>
            <p:cNvSpPr>
              <a:spLocks noChangeShapeType="1"/>
            </p:cNvSpPr>
            <p:nvPr/>
          </p:nvSpPr>
          <p:spPr bwMode="auto">
            <a:xfrm>
              <a:off x="4992" y="350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534" name="Group 160"/>
          <p:cNvGrpSpPr>
            <a:grpSpLocks/>
          </p:cNvGrpSpPr>
          <p:nvPr/>
        </p:nvGrpSpPr>
        <p:grpSpPr bwMode="auto">
          <a:xfrm>
            <a:off x="2133600" y="5562600"/>
            <a:ext cx="1676400" cy="1066800"/>
            <a:chOff x="4176" y="3072"/>
            <a:chExt cx="1056" cy="672"/>
          </a:xfrm>
        </p:grpSpPr>
        <p:sp>
          <p:nvSpPr>
            <p:cNvPr id="19552" name="Rectangle 161"/>
            <p:cNvSpPr>
              <a:spLocks noChangeArrowheads="1"/>
            </p:cNvSpPr>
            <p:nvPr/>
          </p:nvSpPr>
          <p:spPr bwMode="auto">
            <a:xfrm>
              <a:off x="4464" y="3072"/>
              <a:ext cx="43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latin typeface="Calibri" pitchFamily="34" charset="0"/>
                </a:rPr>
                <a:t>Sex</a:t>
              </a:r>
            </a:p>
            <a:p>
              <a:pPr algn="ctr"/>
              <a:r>
                <a:rPr lang="en-US" sz="1200" b="1">
                  <a:latin typeface="Calibri" pitchFamily="34" charset="0"/>
                </a:rPr>
                <a:t>ANY</a:t>
              </a:r>
            </a:p>
          </p:txBody>
        </p:sp>
        <p:sp>
          <p:nvSpPr>
            <p:cNvPr id="19553" name="Rectangle 162"/>
            <p:cNvSpPr>
              <a:spLocks noChangeArrowheads="1"/>
            </p:cNvSpPr>
            <p:nvPr/>
          </p:nvSpPr>
          <p:spPr bwMode="auto">
            <a:xfrm>
              <a:off x="4176" y="3600"/>
              <a:ext cx="4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latin typeface="Calibri" pitchFamily="34" charset="0"/>
                </a:rPr>
                <a:t>Male</a:t>
              </a:r>
            </a:p>
          </p:txBody>
        </p:sp>
        <p:sp>
          <p:nvSpPr>
            <p:cNvPr id="19554" name="Rectangle 163"/>
            <p:cNvSpPr>
              <a:spLocks noChangeArrowheads="1"/>
            </p:cNvSpPr>
            <p:nvPr/>
          </p:nvSpPr>
          <p:spPr bwMode="auto">
            <a:xfrm>
              <a:off x="4800" y="3600"/>
              <a:ext cx="4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latin typeface="Calibri" pitchFamily="34" charset="0"/>
                </a:rPr>
                <a:t>Female</a:t>
              </a:r>
            </a:p>
          </p:txBody>
        </p:sp>
        <p:sp>
          <p:nvSpPr>
            <p:cNvPr id="19555" name="Line 164"/>
            <p:cNvSpPr>
              <a:spLocks noChangeShapeType="1"/>
            </p:cNvSpPr>
            <p:nvPr/>
          </p:nvSpPr>
          <p:spPr bwMode="auto">
            <a:xfrm>
              <a:off x="4704" y="3408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6" name="Line 165"/>
            <p:cNvSpPr>
              <a:spLocks noChangeShapeType="1"/>
            </p:cNvSpPr>
            <p:nvPr/>
          </p:nvSpPr>
          <p:spPr bwMode="auto">
            <a:xfrm>
              <a:off x="4416" y="3504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7" name="Line 166"/>
            <p:cNvSpPr>
              <a:spLocks noChangeShapeType="1"/>
            </p:cNvSpPr>
            <p:nvPr/>
          </p:nvSpPr>
          <p:spPr bwMode="auto">
            <a:xfrm>
              <a:off x="4416" y="350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8" name="Line 167"/>
            <p:cNvSpPr>
              <a:spLocks noChangeShapeType="1"/>
            </p:cNvSpPr>
            <p:nvPr/>
          </p:nvSpPr>
          <p:spPr bwMode="auto">
            <a:xfrm>
              <a:off x="4992" y="350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535" name="Group 160"/>
          <p:cNvGrpSpPr>
            <a:grpSpLocks/>
          </p:cNvGrpSpPr>
          <p:nvPr/>
        </p:nvGrpSpPr>
        <p:grpSpPr bwMode="auto">
          <a:xfrm>
            <a:off x="3886200" y="5562600"/>
            <a:ext cx="1676400" cy="1066800"/>
            <a:chOff x="4176" y="3072"/>
            <a:chExt cx="1056" cy="672"/>
          </a:xfrm>
        </p:grpSpPr>
        <p:sp>
          <p:nvSpPr>
            <p:cNvPr id="19545" name="Rectangle 161"/>
            <p:cNvSpPr>
              <a:spLocks noChangeArrowheads="1"/>
            </p:cNvSpPr>
            <p:nvPr/>
          </p:nvSpPr>
          <p:spPr bwMode="auto">
            <a:xfrm>
              <a:off x="4464" y="3072"/>
              <a:ext cx="43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latin typeface="Calibri" pitchFamily="34" charset="0"/>
                </a:rPr>
                <a:t>Age</a:t>
              </a:r>
            </a:p>
            <a:p>
              <a:pPr algn="ctr"/>
              <a:r>
                <a:rPr lang="en-US" sz="1200" b="1">
                  <a:latin typeface="Calibri" pitchFamily="34" charset="0"/>
                </a:rPr>
                <a:t>ANY</a:t>
              </a:r>
            </a:p>
          </p:txBody>
        </p:sp>
        <p:sp>
          <p:nvSpPr>
            <p:cNvPr id="19546" name="Rectangle 162"/>
            <p:cNvSpPr>
              <a:spLocks noChangeArrowheads="1"/>
            </p:cNvSpPr>
            <p:nvPr/>
          </p:nvSpPr>
          <p:spPr bwMode="auto">
            <a:xfrm>
              <a:off x="4176" y="3600"/>
              <a:ext cx="4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latin typeface="Calibri" pitchFamily="34" charset="0"/>
                </a:rPr>
                <a:t>25</a:t>
              </a:r>
            </a:p>
          </p:txBody>
        </p:sp>
        <p:sp>
          <p:nvSpPr>
            <p:cNvPr id="19547" name="Rectangle 163"/>
            <p:cNvSpPr>
              <a:spLocks noChangeArrowheads="1"/>
            </p:cNvSpPr>
            <p:nvPr/>
          </p:nvSpPr>
          <p:spPr bwMode="auto">
            <a:xfrm>
              <a:off x="4800" y="3600"/>
              <a:ext cx="4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latin typeface="Calibri" pitchFamily="34" charset="0"/>
                </a:rPr>
                <a:t>40</a:t>
              </a:r>
            </a:p>
          </p:txBody>
        </p:sp>
        <p:sp>
          <p:nvSpPr>
            <p:cNvPr id="19548" name="Line 164"/>
            <p:cNvSpPr>
              <a:spLocks noChangeShapeType="1"/>
            </p:cNvSpPr>
            <p:nvPr/>
          </p:nvSpPr>
          <p:spPr bwMode="auto">
            <a:xfrm>
              <a:off x="4704" y="3408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9" name="Line 165"/>
            <p:cNvSpPr>
              <a:spLocks noChangeShapeType="1"/>
            </p:cNvSpPr>
            <p:nvPr/>
          </p:nvSpPr>
          <p:spPr bwMode="auto">
            <a:xfrm>
              <a:off x="4416" y="3504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0" name="Line 166"/>
            <p:cNvSpPr>
              <a:spLocks noChangeShapeType="1"/>
            </p:cNvSpPr>
            <p:nvPr/>
          </p:nvSpPr>
          <p:spPr bwMode="auto">
            <a:xfrm>
              <a:off x="4416" y="350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51" name="Line 167"/>
            <p:cNvSpPr>
              <a:spLocks noChangeShapeType="1"/>
            </p:cNvSpPr>
            <p:nvPr/>
          </p:nvSpPr>
          <p:spPr bwMode="auto">
            <a:xfrm>
              <a:off x="4992" y="350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536" name="Group 160"/>
          <p:cNvGrpSpPr>
            <a:grpSpLocks/>
          </p:cNvGrpSpPr>
          <p:nvPr/>
        </p:nvGrpSpPr>
        <p:grpSpPr bwMode="auto">
          <a:xfrm>
            <a:off x="5638800" y="5562600"/>
            <a:ext cx="1676400" cy="1066800"/>
            <a:chOff x="4176" y="3072"/>
            <a:chExt cx="1056" cy="672"/>
          </a:xfrm>
        </p:grpSpPr>
        <p:sp>
          <p:nvSpPr>
            <p:cNvPr id="19538" name="Rectangle 161"/>
            <p:cNvSpPr>
              <a:spLocks noChangeArrowheads="1"/>
            </p:cNvSpPr>
            <p:nvPr/>
          </p:nvSpPr>
          <p:spPr bwMode="auto">
            <a:xfrm>
              <a:off x="4464" y="3072"/>
              <a:ext cx="43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latin typeface="Calibri" pitchFamily="34" charset="0"/>
                </a:rPr>
                <a:t>Education</a:t>
              </a:r>
            </a:p>
            <a:p>
              <a:pPr algn="ctr"/>
              <a:r>
                <a:rPr lang="en-US" sz="1200" b="1">
                  <a:latin typeface="Calibri" pitchFamily="34" charset="0"/>
                </a:rPr>
                <a:t>ANY</a:t>
              </a:r>
            </a:p>
          </p:txBody>
        </p:sp>
        <p:sp>
          <p:nvSpPr>
            <p:cNvPr id="19539" name="Rectangle 162"/>
            <p:cNvSpPr>
              <a:spLocks noChangeArrowheads="1"/>
            </p:cNvSpPr>
            <p:nvPr/>
          </p:nvSpPr>
          <p:spPr bwMode="auto">
            <a:xfrm>
              <a:off x="4176" y="3600"/>
              <a:ext cx="4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CA" sz="1200" b="1">
                  <a:latin typeface="Calibri" pitchFamily="34" charset="0"/>
                </a:rPr>
                <a:t>Primary	</a:t>
              </a:r>
              <a:endParaRPr lang="en-US" sz="1200" b="1">
                <a:latin typeface="Calibri" pitchFamily="34" charset="0"/>
              </a:endParaRPr>
            </a:p>
          </p:txBody>
        </p:sp>
        <p:sp>
          <p:nvSpPr>
            <p:cNvPr id="19540" name="Rectangle 163"/>
            <p:cNvSpPr>
              <a:spLocks noChangeArrowheads="1"/>
            </p:cNvSpPr>
            <p:nvPr/>
          </p:nvSpPr>
          <p:spPr bwMode="auto">
            <a:xfrm>
              <a:off x="4800" y="3600"/>
              <a:ext cx="4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CA" sz="1200" b="1">
                  <a:latin typeface="Calibri" pitchFamily="34" charset="0"/>
                </a:rPr>
                <a:t>Secondary</a:t>
              </a:r>
              <a:endParaRPr lang="en-US" sz="1200" b="1">
                <a:latin typeface="Calibri" pitchFamily="34" charset="0"/>
              </a:endParaRPr>
            </a:p>
          </p:txBody>
        </p:sp>
        <p:sp>
          <p:nvSpPr>
            <p:cNvPr id="19541" name="Line 164"/>
            <p:cNvSpPr>
              <a:spLocks noChangeShapeType="1"/>
            </p:cNvSpPr>
            <p:nvPr/>
          </p:nvSpPr>
          <p:spPr bwMode="auto">
            <a:xfrm>
              <a:off x="4704" y="3408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2" name="Line 165"/>
            <p:cNvSpPr>
              <a:spLocks noChangeShapeType="1"/>
            </p:cNvSpPr>
            <p:nvPr/>
          </p:nvSpPr>
          <p:spPr bwMode="auto">
            <a:xfrm>
              <a:off x="4416" y="3504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3" name="Line 166"/>
            <p:cNvSpPr>
              <a:spLocks noChangeShapeType="1"/>
            </p:cNvSpPr>
            <p:nvPr/>
          </p:nvSpPr>
          <p:spPr bwMode="auto">
            <a:xfrm>
              <a:off x="4416" y="350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44" name="Line 167"/>
            <p:cNvSpPr>
              <a:spLocks noChangeShapeType="1"/>
            </p:cNvSpPr>
            <p:nvPr/>
          </p:nvSpPr>
          <p:spPr bwMode="auto">
            <a:xfrm>
              <a:off x="4992" y="350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" name="Rectangle 118"/>
          <p:cNvSpPr>
            <a:spLocks noChangeArrowheads="1"/>
          </p:cNvSpPr>
          <p:nvPr/>
        </p:nvSpPr>
        <p:spPr bwMode="auto">
          <a:xfrm>
            <a:off x="838200" y="2362200"/>
            <a:ext cx="3429000" cy="381000"/>
          </a:xfrm>
          <a:prstGeom prst="rect">
            <a:avLst/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3A418EF-E84B-4AA9-BBCA-27B8A12F0D87}" type="slidenum">
              <a:rPr lang="en-US" smtClean="0"/>
              <a:pPr>
                <a:defRPr/>
              </a:pPr>
              <a:t>14</a:t>
            </a:fld>
            <a:endParaRPr lang="en-US" dirty="0" smtClean="0"/>
          </a:p>
        </p:txBody>
      </p:sp>
      <p:graphicFrame>
        <p:nvGraphicFramePr>
          <p:cNvPr id="299115" name="Group 107"/>
          <p:cNvGraphicFramePr>
            <a:graphicFrameLocks noGrp="1"/>
          </p:cNvGraphicFramePr>
          <p:nvPr>
            <p:ph sz="quarter" idx="4294967295"/>
          </p:nvPr>
        </p:nvGraphicFramePr>
        <p:xfrm>
          <a:off x="304800" y="1752600"/>
          <a:ext cx="5486400" cy="3553968"/>
        </p:xfrm>
        <a:graphic>
          <a:graphicData uri="http://schemas.openxmlformats.org/drawingml/2006/table">
            <a:tbl>
              <a:tblPr/>
              <a:tblGrid>
                <a:gridCol w="563672"/>
                <a:gridCol w="960328"/>
                <a:gridCol w="659783"/>
                <a:gridCol w="596993"/>
                <a:gridCol w="1169432"/>
                <a:gridCol w="1536192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Job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Education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Sensitive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Attribute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Any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Primary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Any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Primary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Any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Secondary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Any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Secondary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Any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Secondary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Any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Primary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Any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Secondary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Any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Primary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55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6248400" y="1752600"/>
            <a:ext cx="2895600" cy="36576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CA" sz="2600" i="1" smtClean="0"/>
              <a:t>K=2</a:t>
            </a:r>
          </a:p>
          <a:p>
            <a:pPr>
              <a:buFont typeface="Wingdings" pitchFamily="2" charset="2"/>
              <a:buNone/>
            </a:pPr>
            <a:r>
              <a:rPr lang="en-CA" sz="2600" i="1" smtClean="0"/>
              <a:t>QID = {Job, Sex, Age, Education} </a:t>
            </a:r>
            <a:endParaRPr lang="en-US" sz="2600" i="1" smtClean="0"/>
          </a:p>
        </p:txBody>
      </p:sp>
      <p:grpSp>
        <p:nvGrpSpPr>
          <p:cNvPr id="20556" name="Group 160"/>
          <p:cNvGrpSpPr>
            <a:grpSpLocks/>
          </p:cNvGrpSpPr>
          <p:nvPr/>
        </p:nvGrpSpPr>
        <p:grpSpPr bwMode="auto">
          <a:xfrm>
            <a:off x="457200" y="5562600"/>
            <a:ext cx="1600200" cy="1066800"/>
            <a:chOff x="4224" y="3072"/>
            <a:chExt cx="1008" cy="672"/>
          </a:xfrm>
        </p:grpSpPr>
        <p:sp>
          <p:nvSpPr>
            <p:cNvPr id="20583" name="Rectangle 161"/>
            <p:cNvSpPr>
              <a:spLocks noChangeArrowheads="1"/>
            </p:cNvSpPr>
            <p:nvPr/>
          </p:nvSpPr>
          <p:spPr bwMode="auto">
            <a:xfrm>
              <a:off x="4464" y="3072"/>
              <a:ext cx="43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latin typeface="Calibri" pitchFamily="34" charset="0"/>
                </a:rPr>
                <a:t>Job</a:t>
              </a:r>
            </a:p>
            <a:p>
              <a:pPr algn="ctr"/>
              <a:r>
                <a:rPr lang="en-US" sz="1200" b="1">
                  <a:latin typeface="Calibri" pitchFamily="34" charset="0"/>
                </a:rPr>
                <a:t>ANY</a:t>
              </a:r>
            </a:p>
          </p:txBody>
        </p:sp>
        <p:sp>
          <p:nvSpPr>
            <p:cNvPr id="20584" name="Rectangle 162"/>
            <p:cNvSpPr>
              <a:spLocks noChangeArrowheads="1"/>
            </p:cNvSpPr>
            <p:nvPr/>
          </p:nvSpPr>
          <p:spPr bwMode="auto">
            <a:xfrm>
              <a:off x="4224" y="3600"/>
              <a:ext cx="4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CA" sz="1200" b="1">
                  <a:latin typeface="Calibri" pitchFamily="34" charset="0"/>
                </a:rPr>
                <a:t>Mover</a:t>
              </a:r>
              <a:endParaRPr lang="en-US" sz="1200" b="1">
                <a:latin typeface="Calibri" pitchFamily="34" charset="0"/>
              </a:endParaRPr>
            </a:p>
          </p:txBody>
        </p:sp>
        <p:sp>
          <p:nvSpPr>
            <p:cNvPr id="20585" name="Rectangle 163"/>
            <p:cNvSpPr>
              <a:spLocks noChangeArrowheads="1"/>
            </p:cNvSpPr>
            <p:nvPr/>
          </p:nvSpPr>
          <p:spPr bwMode="auto">
            <a:xfrm>
              <a:off x="4800" y="3600"/>
              <a:ext cx="4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latin typeface="Calibri" pitchFamily="34" charset="0"/>
                </a:rPr>
                <a:t>Janitor</a:t>
              </a:r>
            </a:p>
          </p:txBody>
        </p:sp>
        <p:sp>
          <p:nvSpPr>
            <p:cNvPr id="20586" name="Line 164"/>
            <p:cNvSpPr>
              <a:spLocks noChangeShapeType="1"/>
            </p:cNvSpPr>
            <p:nvPr/>
          </p:nvSpPr>
          <p:spPr bwMode="auto">
            <a:xfrm>
              <a:off x="4704" y="3408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7" name="Line 165"/>
            <p:cNvSpPr>
              <a:spLocks noChangeShapeType="1"/>
            </p:cNvSpPr>
            <p:nvPr/>
          </p:nvSpPr>
          <p:spPr bwMode="auto">
            <a:xfrm>
              <a:off x="4416" y="3504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8" name="Line 166"/>
            <p:cNvSpPr>
              <a:spLocks noChangeShapeType="1"/>
            </p:cNvSpPr>
            <p:nvPr/>
          </p:nvSpPr>
          <p:spPr bwMode="auto">
            <a:xfrm>
              <a:off x="4416" y="350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9" name="Line 167"/>
            <p:cNvSpPr>
              <a:spLocks noChangeShapeType="1"/>
            </p:cNvSpPr>
            <p:nvPr/>
          </p:nvSpPr>
          <p:spPr bwMode="auto">
            <a:xfrm>
              <a:off x="4992" y="350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57" name="Group 160"/>
          <p:cNvGrpSpPr>
            <a:grpSpLocks/>
          </p:cNvGrpSpPr>
          <p:nvPr/>
        </p:nvGrpSpPr>
        <p:grpSpPr bwMode="auto">
          <a:xfrm>
            <a:off x="2133600" y="5562600"/>
            <a:ext cx="1676400" cy="1066800"/>
            <a:chOff x="4176" y="3072"/>
            <a:chExt cx="1056" cy="672"/>
          </a:xfrm>
        </p:grpSpPr>
        <p:sp>
          <p:nvSpPr>
            <p:cNvPr id="20576" name="Rectangle 161"/>
            <p:cNvSpPr>
              <a:spLocks noChangeArrowheads="1"/>
            </p:cNvSpPr>
            <p:nvPr/>
          </p:nvSpPr>
          <p:spPr bwMode="auto">
            <a:xfrm>
              <a:off x="4464" y="3072"/>
              <a:ext cx="43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latin typeface="Calibri" pitchFamily="34" charset="0"/>
                </a:rPr>
                <a:t>Sex</a:t>
              </a:r>
            </a:p>
            <a:p>
              <a:pPr algn="ctr"/>
              <a:r>
                <a:rPr lang="en-US" sz="1200" b="1">
                  <a:latin typeface="Calibri" pitchFamily="34" charset="0"/>
                </a:rPr>
                <a:t>ANY</a:t>
              </a:r>
            </a:p>
          </p:txBody>
        </p:sp>
        <p:sp>
          <p:nvSpPr>
            <p:cNvPr id="20577" name="Rectangle 162"/>
            <p:cNvSpPr>
              <a:spLocks noChangeArrowheads="1"/>
            </p:cNvSpPr>
            <p:nvPr/>
          </p:nvSpPr>
          <p:spPr bwMode="auto">
            <a:xfrm>
              <a:off x="4176" y="3600"/>
              <a:ext cx="4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latin typeface="Calibri" pitchFamily="34" charset="0"/>
                </a:rPr>
                <a:t>Male</a:t>
              </a:r>
            </a:p>
          </p:txBody>
        </p:sp>
        <p:sp>
          <p:nvSpPr>
            <p:cNvPr id="20578" name="Rectangle 163"/>
            <p:cNvSpPr>
              <a:spLocks noChangeArrowheads="1"/>
            </p:cNvSpPr>
            <p:nvPr/>
          </p:nvSpPr>
          <p:spPr bwMode="auto">
            <a:xfrm>
              <a:off x="4800" y="3600"/>
              <a:ext cx="4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latin typeface="Calibri" pitchFamily="34" charset="0"/>
                </a:rPr>
                <a:t>Female</a:t>
              </a:r>
            </a:p>
          </p:txBody>
        </p:sp>
        <p:sp>
          <p:nvSpPr>
            <p:cNvPr id="20579" name="Line 164"/>
            <p:cNvSpPr>
              <a:spLocks noChangeShapeType="1"/>
            </p:cNvSpPr>
            <p:nvPr/>
          </p:nvSpPr>
          <p:spPr bwMode="auto">
            <a:xfrm>
              <a:off x="4704" y="3408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0" name="Line 165"/>
            <p:cNvSpPr>
              <a:spLocks noChangeShapeType="1"/>
            </p:cNvSpPr>
            <p:nvPr/>
          </p:nvSpPr>
          <p:spPr bwMode="auto">
            <a:xfrm>
              <a:off x="4416" y="3504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1" name="Line 166"/>
            <p:cNvSpPr>
              <a:spLocks noChangeShapeType="1"/>
            </p:cNvSpPr>
            <p:nvPr/>
          </p:nvSpPr>
          <p:spPr bwMode="auto">
            <a:xfrm>
              <a:off x="4416" y="350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2" name="Line 167"/>
            <p:cNvSpPr>
              <a:spLocks noChangeShapeType="1"/>
            </p:cNvSpPr>
            <p:nvPr/>
          </p:nvSpPr>
          <p:spPr bwMode="auto">
            <a:xfrm>
              <a:off x="4992" y="350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58" name="Group 160"/>
          <p:cNvGrpSpPr>
            <a:grpSpLocks/>
          </p:cNvGrpSpPr>
          <p:nvPr/>
        </p:nvGrpSpPr>
        <p:grpSpPr bwMode="auto">
          <a:xfrm>
            <a:off x="3886200" y="5562600"/>
            <a:ext cx="1676400" cy="1066800"/>
            <a:chOff x="4176" y="3072"/>
            <a:chExt cx="1056" cy="672"/>
          </a:xfrm>
        </p:grpSpPr>
        <p:sp>
          <p:nvSpPr>
            <p:cNvPr id="20569" name="Rectangle 161"/>
            <p:cNvSpPr>
              <a:spLocks noChangeArrowheads="1"/>
            </p:cNvSpPr>
            <p:nvPr/>
          </p:nvSpPr>
          <p:spPr bwMode="auto">
            <a:xfrm>
              <a:off x="4464" y="3072"/>
              <a:ext cx="43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latin typeface="Calibri" pitchFamily="34" charset="0"/>
                </a:rPr>
                <a:t>Age</a:t>
              </a:r>
            </a:p>
            <a:p>
              <a:pPr algn="ctr"/>
              <a:r>
                <a:rPr lang="en-US" sz="1200" b="1">
                  <a:latin typeface="Calibri" pitchFamily="34" charset="0"/>
                </a:rPr>
                <a:t>ANY</a:t>
              </a:r>
            </a:p>
          </p:txBody>
        </p:sp>
        <p:sp>
          <p:nvSpPr>
            <p:cNvPr id="20570" name="Rectangle 162"/>
            <p:cNvSpPr>
              <a:spLocks noChangeArrowheads="1"/>
            </p:cNvSpPr>
            <p:nvPr/>
          </p:nvSpPr>
          <p:spPr bwMode="auto">
            <a:xfrm>
              <a:off x="4176" y="3600"/>
              <a:ext cx="4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latin typeface="Calibri" pitchFamily="34" charset="0"/>
                </a:rPr>
                <a:t>25</a:t>
              </a:r>
            </a:p>
          </p:txBody>
        </p:sp>
        <p:sp>
          <p:nvSpPr>
            <p:cNvPr id="20571" name="Rectangle 163"/>
            <p:cNvSpPr>
              <a:spLocks noChangeArrowheads="1"/>
            </p:cNvSpPr>
            <p:nvPr/>
          </p:nvSpPr>
          <p:spPr bwMode="auto">
            <a:xfrm>
              <a:off x="4800" y="3600"/>
              <a:ext cx="4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latin typeface="Calibri" pitchFamily="34" charset="0"/>
                </a:rPr>
                <a:t>40</a:t>
              </a:r>
            </a:p>
          </p:txBody>
        </p:sp>
        <p:sp>
          <p:nvSpPr>
            <p:cNvPr id="20572" name="Line 164"/>
            <p:cNvSpPr>
              <a:spLocks noChangeShapeType="1"/>
            </p:cNvSpPr>
            <p:nvPr/>
          </p:nvSpPr>
          <p:spPr bwMode="auto">
            <a:xfrm>
              <a:off x="4704" y="3408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3" name="Line 165"/>
            <p:cNvSpPr>
              <a:spLocks noChangeShapeType="1"/>
            </p:cNvSpPr>
            <p:nvPr/>
          </p:nvSpPr>
          <p:spPr bwMode="auto">
            <a:xfrm>
              <a:off x="4416" y="3504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4" name="Line 166"/>
            <p:cNvSpPr>
              <a:spLocks noChangeShapeType="1"/>
            </p:cNvSpPr>
            <p:nvPr/>
          </p:nvSpPr>
          <p:spPr bwMode="auto">
            <a:xfrm>
              <a:off x="4416" y="350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5" name="Line 167"/>
            <p:cNvSpPr>
              <a:spLocks noChangeShapeType="1"/>
            </p:cNvSpPr>
            <p:nvPr/>
          </p:nvSpPr>
          <p:spPr bwMode="auto">
            <a:xfrm>
              <a:off x="4992" y="350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59" name="Group 160"/>
          <p:cNvGrpSpPr>
            <a:grpSpLocks/>
          </p:cNvGrpSpPr>
          <p:nvPr/>
        </p:nvGrpSpPr>
        <p:grpSpPr bwMode="auto">
          <a:xfrm>
            <a:off x="5638800" y="5562600"/>
            <a:ext cx="1676400" cy="1066800"/>
            <a:chOff x="4176" y="3072"/>
            <a:chExt cx="1056" cy="672"/>
          </a:xfrm>
        </p:grpSpPr>
        <p:sp>
          <p:nvSpPr>
            <p:cNvPr id="20562" name="Rectangle 161"/>
            <p:cNvSpPr>
              <a:spLocks noChangeArrowheads="1"/>
            </p:cNvSpPr>
            <p:nvPr/>
          </p:nvSpPr>
          <p:spPr bwMode="auto">
            <a:xfrm>
              <a:off x="4464" y="3072"/>
              <a:ext cx="43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latin typeface="Calibri" pitchFamily="34" charset="0"/>
                </a:rPr>
                <a:t>Education</a:t>
              </a:r>
            </a:p>
            <a:p>
              <a:pPr algn="ctr"/>
              <a:r>
                <a:rPr lang="en-US" sz="1200" b="1">
                  <a:latin typeface="Calibri" pitchFamily="34" charset="0"/>
                </a:rPr>
                <a:t>ANY</a:t>
              </a:r>
            </a:p>
          </p:txBody>
        </p:sp>
        <p:sp>
          <p:nvSpPr>
            <p:cNvPr id="20563" name="Rectangle 162"/>
            <p:cNvSpPr>
              <a:spLocks noChangeArrowheads="1"/>
            </p:cNvSpPr>
            <p:nvPr/>
          </p:nvSpPr>
          <p:spPr bwMode="auto">
            <a:xfrm>
              <a:off x="4176" y="3600"/>
              <a:ext cx="4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CA" sz="1200" b="1">
                  <a:latin typeface="Calibri" pitchFamily="34" charset="0"/>
                </a:rPr>
                <a:t>Primary	</a:t>
              </a:r>
              <a:endParaRPr lang="en-US" sz="1200" b="1">
                <a:latin typeface="Calibri" pitchFamily="34" charset="0"/>
              </a:endParaRPr>
            </a:p>
          </p:txBody>
        </p:sp>
        <p:sp>
          <p:nvSpPr>
            <p:cNvPr id="20564" name="Rectangle 163"/>
            <p:cNvSpPr>
              <a:spLocks noChangeArrowheads="1"/>
            </p:cNvSpPr>
            <p:nvPr/>
          </p:nvSpPr>
          <p:spPr bwMode="auto">
            <a:xfrm>
              <a:off x="4800" y="3600"/>
              <a:ext cx="4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CA" sz="1200" b="1">
                  <a:latin typeface="Calibri" pitchFamily="34" charset="0"/>
                </a:rPr>
                <a:t>Secondary</a:t>
              </a:r>
              <a:endParaRPr lang="en-US" sz="1200" b="1">
                <a:latin typeface="Calibri" pitchFamily="34" charset="0"/>
              </a:endParaRPr>
            </a:p>
          </p:txBody>
        </p:sp>
        <p:sp>
          <p:nvSpPr>
            <p:cNvPr id="20565" name="Line 164"/>
            <p:cNvSpPr>
              <a:spLocks noChangeShapeType="1"/>
            </p:cNvSpPr>
            <p:nvPr/>
          </p:nvSpPr>
          <p:spPr bwMode="auto">
            <a:xfrm>
              <a:off x="4704" y="3408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6" name="Line 165"/>
            <p:cNvSpPr>
              <a:spLocks noChangeShapeType="1"/>
            </p:cNvSpPr>
            <p:nvPr/>
          </p:nvSpPr>
          <p:spPr bwMode="auto">
            <a:xfrm>
              <a:off x="4416" y="3504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7" name="Line 166"/>
            <p:cNvSpPr>
              <a:spLocks noChangeShapeType="1"/>
            </p:cNvSpPr>
            <p:nvPr/>
          </p:nvSpPr>
          <p:spPr bwMode="auto">
            <a:xfrm>
              <a:off x="4416" y="350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8" name="Line 167"/>
            <p:cNvSpPr>
              <a:spLocks noChangeShapeType="1"/>
            </p:cNvSpPr>
            <p:nvPr/>
          </p:nvSpPr>
          <p:spPr bwMode="auto">
            <a:xfrm>
              <a:off x="4992" y="350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" name="Rectangle 118"/>
          <p:cNvSpPr>
            <a:spLocks noChangeArrowheads="1"/>
          </p:cNvSpPr>
          <p:nvPr/>
        </p:nvSpPr>
        <p:spPr bwMode="auto">
          <a:xfrm>
            <a:off x="838200" y="2362200"/>
            <a:ext cx="3429000" cy="381000"/>
          </a:xfrm>
          <a:prstGeom prst="rect">
            <a:avLst/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Curse of High-dimensionality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5867400" y="3581400"/>
            <a:ext cx="3276600" cy="160020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CA" sz="4000" i="1" dirty="0" smtClean="0">
                <a:solidFill>
                  <a:srgbClr val="00B050"/>
                </a:solidFill>
              </a:rPr>
              <a:t>What if we have 10 attributes ? </a:t>
            </a:r>
            <a:endParaRPr lang="en-US" sz="4000" i="1" dirty="0" smtClean="0">
              <a:solidFill>
                <a:srgbClr val="00B050"/>
              </a:solidFill>
            </a:endParaRPr>
          </a:p>
          <a:p>
            <a:pPr>
              <a:defRPr/>
            </a:pPr>
            <a:endParaRPr lang="en-US" dirty="0" smtClean="0"/>
          </a:p>
        </p:txBody>
      </p:sp>
      <p:graphicFrame>
        <p:nvGraphicFramePr>
          <p:cNvPr id="299115" name="Group 107"/>
          <p:cNvGraphicFramePr>
            <a:graphicFrameLocks noGrp="1"/>
          </p:cNvGraphicFramePr>
          <p:nvPr>
            <p:ph sz="quarter" idx="4294967295"/>
          </p:nvPr>
        </p:nvGraphicFramePr>
        <p:xfrm>
          <a:off x="304800" y="1752600"/>
          <a:ext cx="5486400" cy="3553968"/>
        </p:xfrm>
        <a:graphic>
          <a:graphicData uri="http://schemas.openxmlformats.org/drawingml/2006/table">
            <a:tbl>
              <a:tblPr/>
              <a:tblGrid>
                <a:gridCol w="563672"/>
                <a:gridCol w="960328"/>
                <a:gridCol w="659783"/>
                <a:gridCol w="596993"/>
                <a:gridCol w="1169432"/>
                <a:gridCol w="1536192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Job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Education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Sensitive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Attribute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Any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Any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Primary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Any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Any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Primary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Any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Any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Secondary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Any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Any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Secondary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Any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Any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Secondary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Any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Any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Primary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Any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Any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Secondary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Any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Any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Primary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79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6172200" y="1752600"/>
            <a:ext cx="2971800" cy="16002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CA" sz="2600" i="1" smtClean="0"/>
              <a:t>K=2</a:t>
            </a:r>
          </a:p>
          <a:p>
            <a:pPr>
              <a:buFont typeface="Wingdings" pitchFamily="2" charset="2"/>
              <a:buNone/>
            </a:pPr>
            <a:r>
              <a:rPr lang="en-CA" sz="2600" i="1" smtClean="0"/>
              <a:t>QID = {Job, Sex, Age, Education}</a:t>
            </a:r>
          </a:p>
          <a:p>
            <a:pPr>
              <a:buFont typeface="Wingdings" pitchFamily="2" charset="2"/>
              <a:buNone/>
            </a:pPr>
            <a:endParaRPr lang="en-CA" i="1" smtClean="0"/>
          </a:p>
        </p:txBody>
      </p:sp>
      <p:grpSp>
        <p:nvGrpSpPr>
          <p:cNvPr id="21580" name="Group 160"/>
          <p:cNvGrpSpPr>
            <a:grpSpLocks/>
          </p:cNvGrpSpPr>
          <p:nvPr/>
        </p:nvGrpSpPr>
        <p:grpSpPr bwMode="auto">
          <a:xfrm>
            <a:off x="457200" y="5562600"/>
            <a:ext cx="1600200" cy="1066800"/>
            <a:chOff x="4224" y="3072"/>
            <a:chExt cx="1008" cy="672"/>
          </a:xfrm>
        </p:grpSpPr>
        <p:sp>
          <p:nvSpPr>
            <p:cNvPr id="21611" name="Rectangle 161"/>
            <p:cNvSpPr>
              <a:spLocks noChangeArrowheads="1"/>
            </p:cNvSpPr>
            <p:nvPr/>
          </p:nvSpPr>
          <p:spPr bwMode="auto">
            <a:xfrm>
              <a:off x="4464" y="3072"/>
              <a:ext cx="43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latin typeface="Calibri" pitchFamily="34" charset="0"/>
                </a:rPr>
                <a:t>Job</a:t>
              </a:r>
            </a:p>
            <a:p>
              <a:pPr algn="ctr"/>
              <a:r>
                <a:rPr lang="en-US" sz="1200" b="1">
                  <a:latin typeface="Calibri" pitchFamily="34" charset="0"/>
                </a:rPr>
                <a:t>ANY</a:t>
              </a:r>
            </a:p>
          </p:txBody>
        </p:sp>
        <p:sp>
          <p:nvSpPr>
            <p:cNvPr id="21612" name="Rectangle 162"/>
            <p:cNvSpPr>
              <a:spLocks noChangeArrowheads="1"/>
            </p:cNvSpPr>
            <p:nvPr/>
          </p:nvSpPr>
          <p:spPr bwMode="auto">
            <a:xfrm>
              <a:off x="4224" y="3600"/>
              <a:ext cx="4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CA" sz="1200" b="1">
                  <a:latin typeface="Calibri" pitchFamily="34" charset="0"/>
                </a:rPr>
                <a:t>Mover</a:t>
              </a:r>
              <a:endParaRPr lang="en-US" sz="1200" b="1">
                <a:latin typeface="Calibri" pitchFamily="34" charset="0"/>
              </a:endParaRPr>
            </a:p>
          </p:txBody>
        </p:sp>
        <p:sp>
          <p:nvSpPr>
            <p:cNvPr id="21613" name="Rectangle 163"/>
            <p:cNvSpPr>
              <a:spLocks noChangeArrowheads="1"/>
            </p:cNvSpPr>
            <p:nvPr/>
          </p:nvSpPr>
          <p:spPr bwMode="auto">
            <a:xfrm>
              <a:off x="4800" y="3600"/>
              <a:ext cx="4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latin typeface="Calibri" pitchFamily="34" charset="0"/>
                </a:rPr>
                <a:t>Janitor</a:t>
              </a:r>
            </a:p>
          </p:txBody>
        </p:sp>
        <p:sp>
          <p:nvSpPr>
            <p:cNvPr id="21614" name="Line 164"/>
            <p:cNvSpPr>
              <a:spLocks noChangeShapeType="1"/>
            </p:cNvSpPr>
            <p:nvPr/>
          </p:nvSpPr>
          <p:spPr bwMode="auto">
            <a:xfrm>
              <a:off x="4704" y="3408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5" name="Line 165"/>
            <p:cNvSpPr>
              <a:spLocks noChangeShapeType="1"/>
            </p:cNvSpPr>
            <p:nvPr/>
          </p:nvSpPr>
          <p:spPr bwMode="auto">
            <a:xfrm>
              <a:off x="4416" y="3504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6" name="Line 166"/>
            <p:cNvSpPr>
              <a:spLocks noChangeShapeType="1"/>
            </p:cNvSpPr>
            <p:nvPr/>
          </p:nvSpPr>
          <p:spPr bwMode="auto">
            <a:xfrm>
              <a:off x="4416" y="350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7" name="Line 167"/>
            <p:cNvSpPr>
              <a:spLocks noChangeShapeType="1"/>
            </p:cNvSpPr>
            <p:nvPr/>
          </p:nvSpPr>
          <p:spPr bwMode="auto">
            <a:xfrm>
              <a:off x="4992" y="350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81" name="Group 160"/>
          <p:cNvGrpSpPr>
            <a:grpSpLocks/>
          </p:cNvGrpSpPr>
          <p:nvPr/>
        </p:nvGrpSpPr>
        <p:grpSpPr bwMode="auto">
          <a:xfrm>
            <a:off x="2133600" y="5562600"/>
            <a:ext cx="1676400" cy="1066800"/>
            <a:chOff x="4176" y="3072"/>
            <a:chExt cx="1056" cy="672"/>
          </a:xfrm>
        </p:grpSpPr>
        <p:sp>
          <p:nvSpPr>
            <p:cNvPr id="21604" name="Rectangle 161"/>
            <p:cNvSpPr>
              <a:spLocks noChangeArrowheads="1"/>
            </p:cNvSpPr>
            <p:nvPr/>
          </p:nvSpPr>
          <p:spPr bwMode="auto">
            <a:xfrm>
              <a:off x="4464" y="3072"/>
              <a:ext cx="43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latin typeface="Calibri" pitchFamily="34" charset="0"/>
                </a:rPr>
                <a:t>Sex</a:t>
              </a:r>
            </a:p>
            <a:p>
              <a:pPr algn="ctr"/>
              <a:r>
                <a:rPr lang="en-US" sz="1200" b="1">
                  <a:latin typeface="Calibri" pitchFamily="34" charset="0"/>
                </a:rPr>
                <a:t>ANY</a:t>
              </a:r>
            </a:p>
          </p:txBody>
        </p:sp>
        <p:sp>
          <p:nvSpPr>
            <p:cNvPr id="21605" name="Rectangle 162"/>
            <p:cNvSpPr>
              <a:spLocks noChangeArrowheads="1"/>
            </p:cNvSpPr>
            <p:nvPr/>
          </p:nvSpPr>
          <p:spPr bwMode="auto">
            <a:xfrm>
              <a:off x="4176" y="3600"/>
              <a:ext cx="4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latin typeface="Calibri" pitchFamily="34" charset="0"/>
                </a:rPr>
                <a:t>Male</a:t>
              </a:r>
            </a:p>
          </p:txBody>
        </p:sp>
        <p:sp>
          <p:nvSpPr>
            <p:cNvPr id="21606" name="Rectangle 163"/>
            <p:cNvSpPr>
              <a:spLocks noChangeArrowheads="1"/>
            </p:cNvSpPr>
            <p:nvPr/>
          </p:nvSpPr>
          <p:spPr bwMode="auto">
            <a:xfrm>
              <a:off x="4800" y="3600"/>
              <a:ext cx="4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latin typeface="Calibri" pitchFamily="34" charset="0"/>
                </a:rPr>
                <a:t>Female</a:t>
              </a:r>
            </a:p>
          </p:txBody>
        </p:sp>
        <p:sp>
          <p:nvSpPr>
            <p:cNvPr id="21607" name="Line 164"/>
            <p:cNvSpPr>
              <a:spLocks noChangeShapeType="1"/>
            </p:cNvSpPr>
            <p:nvPr/>
          </p:nvSpPr>
          <p:spPr bwMode="auto">
            <a:xfrm>
              <a:off x="4704" y="3408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8" name="Line 165"/>
            <p:cNvSpPr>
              <a:spLocks noChangeShapeType="1"/>
            </p:cNvSpPr>
            <p:nvPr/>
          </p:nvSpPr>
          <p:spPr bwMode="auto">
            <a:xfrm>
              <a:off x="4416" y="3504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9" name="Line 166"/>
            <p:cNvSpPr>
              <a:spLocks noChangeShapeType="1"/>
            </p:cNvSpPr>
            <p:nvPr/>
          </p:nvSpPr>
          <p:spPr bwMode="auto">
            <a:xfrm>
              <a:off x="4416" y="350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10" name="Line 167"/>
            <p:cNvSpPr>
              <a:spLocks noChangeShapeType="1"/>
            </p:cNvSpPr>
            <p:nvPr/>
          </p:nvSpPr>
          <p:spPr bwMode="auto">
            <a:xfrm>
              <a:off x="4992" y="350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82" name="Group 160"/>
          <p:cNvGrpSpPr>
            <a:grpSpLocks/>
          </p:cNvGrpSpPr>
          <p:nvPr/>
        </p:nvGrpSpPr>
        <p:grpSpPr bwMode="auto">
          <a:xfrm>
            <a:off x="3886200" y="5562600"/>
            <a:ext cx="1676400" cy="1066800"/>
            <a:chOff x="4176" y="3072"/>
            <a:chExt cx="1056" cy="672"/>
          </a:xfrm>
        </p:grpSpPr>
        <p:sp>
          <p:nvSpPr>
            <p:cNvPr id="21597" name="Rectangle 161"/>
            <p:cNvSpPr>
              <a:spLocks noChangeArrowheads="1"/>
            </p:cNvSpPr>
            <p:nvPr/>
          </p:nvSpPr>
          <p:spPr bwMode="auto">
            <a:xfrm>
              <a:off x="4464" y="3072"/>
              <a:ext cx="43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latin typeface="Calibri" pitchFamily="34" charset="0"/>
                </a:rPr>
                <a:t>Age</a:t>
              </a:r>
            </a:p>
            <a:p>
              <a:pPr algn="ctr"/>
              <a:r>
                <a:rPr lang="en-US" sz="1200" b="1">
                  <a:latin typeface="Calibri" pitchFamily="34" charset="0"/>
                </a:rPr>
                <a:t>ANY</a:t>
              </a:r>
            </a:p>
          </p:txBody>
        </p:sp>
        <p:sp>
          <p:nvSpPr>
            <p:cNvPr id="21598" name="Rectangle 162"/>
            <p:cNvSpPr>
              <a:spLocks noChangeArrowheads="1"/>
            </p:cNvSpPr>
            <p:nvPr/>
          </p:nvSpPr>
          <p:spPr bwMode="auto">
            <a:xfrm>
              <a:off x="4176" y="3600"/>
              <a:ext cx="4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latin typeface="Calibri" pitchFamily="34" charset="0"/>
                </a:rPr>
                <a:t>25</a:t>
              </a:r>
            </a:p>
          </p:txBody>
        </p:sp>
        <p:sp>
          <p:nvSpPr>
            <p:cNvPr id="21599" name="Rectangle 163"/>
            <p:cNvSpPr>
              <a:spLocks noChangeArrowheads="1"/>
            </p:cNvSpPr>
            <p:nvPr/>
          </p:nvSpPr>
          <p:spPr bwMode="auto">
            <a:xfrm>
              <a:off x="4800" y="3600"/>
              <a:ext cx="4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latin typeface="Calibri" pitchFamily="34" charset="0"/>
                </a:rPr>
                <a:t>40</a:t>
              </a:r>
            </a:p>
          </p:txBody>
        </p:sp>
        <p:sp>
          <p:nvSpPr>
            <p:cNvPr id="21600" name="Line 164"/>
            <p:cNvSpPr>
              <a:spLocks noChangeShapeType="1"/>
            </p:cNvSpPr>
            <p:nvPr/>
          </p:nvSpPr>
          <p:spPr bwMode="auto">
            <a:xfrm>
              <a:off x="4704" y="3408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1" name="Line 165"/>
            <p:cNvSpPr>
              <a:spLocks noChangeShapeType="1"/>
            </p:cNvSpPr>
            <p:nvPr/>
          </p:nvSpPr>
          <p:spPr bwMode="auto">
            <a:xfrm>
              <a:off x="4416" y="3504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2" name="Line 166"/>
            <p:cNvSpPr>
              <a:spLocks noChangeShapeType="1"/>
            </p:cNvSpPr>
            <p:nvPr/>
          </p:nvSpPr>
          <p:spPr bwMode="auto">
            <a:xfrm>
              <a:off x="4416" y="350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03" name="Line 167"/>
            <p:cNvSpPr>
              <a:spLocks noChangeShapeType="1"/>
            </p:cNvSpPr>
            <p:nvPr/>
          </p:nvSpPr>
          <p:spPr bwMode="auto">
            <a:xfrm>
              <a:off x="4992" y="350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83" name="Group 160"/>
          <p:cNvGrpSpPr>
            <a:grpSpLocks/>
          </p:cNvGrpSpPr>
          <p:nvPr/>
        </p:nvGrpSpPr>
        <p:grpSpPr bwMode="auto">
          <a:xfrm>
            <a:off x="5638800" y="5562600"/>
            <a:ext cx="1676400" cy="1066800"/>
            <a:chOff x="4176" y="3072"/>
            <a:chExt cx="1056" cy="672"/>
          </a:xfrm>
        </p:grpSpPr>
        <p:sp>
          <p:nvSpPr>
            <p:cNvPr id="21590" name="Rectangle 161"/>
            <p:cNvSpPr>
              <a:spLocks noChangeArrowheads="1"/>
            </p:cNvSpPr>
            <p:nvPr/>
          </p:nvSpPr>
          <p:spPr bwMode="auto">
            <a:xfrm>
              <a:off x="4464" y="3072"/>
              <a:ext cx="43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latin typeface="Calibri" pitchFamily="34" charset="0"/>
                </a:rPr>
                <a:t>Education</a:t>
              </a:r>
            </a:p>
            <a:p>
              <a:pPr algn="ctr"/>
              <a:r>
                <a:rPr lang="en-US" sz="1200" b="1">
                  <a:latin typeface="Calibri" pitchFamily="34" charset="0"/>
                </a:rPr>
                <a:t>ANY</a:t>
              </a:r>
            </a:p>
          </p:txBody>
        </p:sp>
        <p:sp>
          <p:nvSpPr>
            <p:cNvPr id="21591" name="Rectangle 162"/>
            <p:cNvSpPr>
              <a:spLocks noChangeArrowheads="1"/>
            </p:cNvSpPr>
            <p:nvPr/>
          </p:nvSpPr>
          <p:spPr bwMode="auto">
            <a:xfrm>
              <a:off x="4176" y="3600"/>
              <a:ext cx="4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CA" sz="1200" b="1">
                  <a:latin typeface="Calibri" pitchFamily="34" charset="0"/>
                </a:rPr>
                <a:t>Primary	</a:t>
              </a:r>
              <a:endParaRPr lang="en-US" sz="1200" b="1">
                <a:latin typeface="Calibri" pitchFamily="34" charset="0"/>
              </a:endParaRPr>
            </a:p>
          </p:txBody>
        </p:sp>
        <p:sp>
          <p:nvSpPr>
            <p:cNvPr id="21592" name="Rectangle 163"/>
            <p:cNvSpPr>
              <a:spLocks noChangeArrowheads="1"/>
            </p:cNvSpPr>
            <p:nvPr/>
          </p:nvSpPr>
          <p:spPr bwMode="auto">
            <a:xfrm>
              <a:off x="4800" y="3600"/>
              <a:ext cx="4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CA" sz="1200" b="1">
                  <a:latin typeface="Calibri" pitchFamily="34" charset="0"/>
                </a:rPr>
                <a:t>Secondary</a:t>
              </a:r>
              <a:endParaRPr lang="en-US" sz="1200" b="1">
                <a:latin typeface="Calibri" pitchFamily="34" charset="0"/>
              </a:endParaRPr>
            </a:p>
          </p:txBody>
        </p:sp>
        <p:sp>
          <p:nvSpPr>
            <p:cNvPr id="21593" name="Line 164"/>
            <p:cNvSpPr>
              <a:spLocks noChangeShapeType="1"/>
            </p:cNvSpPr>
            <p:nvPr/>
          </p:nvSpPr>
          <p:spPr bwMode="auto">
            <a:xfrm>
              <a:off x="4704" y="3408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94" name="Line 165"/>
            <p:cNvSpPr>
              <a:spLocks noChangeShapeType="1"/>
            </p:cNvSpPr>
            <p:nvPr/>
          </p:nvSpPr>
          <p:spPr bwMode="auto">
            <a:xfrm>
              <a:off x="4416" y="3504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95" name="Line 166"/>
            <p:cNvSpPr>
              <a:spLocks noChangeShapeType="1"/>
            </p:cNvSpPr>
            <p:nvPr/>
          </p:nvSpPr>
          <p:spPr bwMode="auto">
            <a:xfrm>
              <a:off x="4416" y="350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96" name="Line 167"/>
            <p:cNvSpPr>
              <a:spLocks noChangeShapeType="1"/>
            </p:cNvSpPr>
            <p:nvPr/>
          </p:nvSpPr>
          <p:spPr bwMode="auto">
            <a:xfrm>
              <a:off x="4992" y="350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" name="Rectangle 118"/>
          <p:cNvSpPr>
            <a:spLocks noChangeArrowheads="1"/>
          </p:cNvSpPr>
          <p:nvPr/>
        </p:nvSpPr>
        <p:spPr bwMode="auto">
          <a:xfrm>
            <a:off x="838200" y="2362200"/>
            <a:ext cx="3429000" cy="381000"/>
          </a:xfrm>
          <a:prstGeom prst="rect">
            <a:avLst/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118"/>
          <p:cNvSpPr>
            <a:spLocks noChangeArrowheads="1"/>
          </p:cNvSpPr>
          <p:nvPr/>
        </p:nvSpPr>
        <p:spPr bwMode="auto">
          <a:xfrm>
            <a:off x="838200" y="4953000"/>
            <a:ext cx="3429000" cy="381000"/>
          </a:xfrm>
          <a:prstGeom prst="rect">
            <a:avLst/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Slide Number Placeholder 7"/>
          <p:cNvSpPr txBox="1">
            <a:spLocks/>
          </p:cNvSpPr>
          <p:nvPr/>
        </p:nvSpPr>
        <p:spPr>
          <a:xfrm>
            <a:off x="5791200" y="3505200"/>
            <a:ext cx="3352800" cy="1692275"/>
          </a:xfrm>
          <a:prstGeom prst="rect">
            <a:avLst/>
          </a:prstGeom>
        </p:spPr>
        <p:txBody>
          <a:bodyPr anchor="ctr">
            <a:normAutofit fontScale="92500"/>
          </a:bodyPr>
          <a:lstStyle/>
          <a:p>
            <a:pPr algn="ctr">
              <a:defRPr/>
            </a:pPr>
            <a:r>
              <a:rPr lang="en-CA" sz="4000" b="1" i="1" dirty="0">
                <a:solidFill>
                  <a:srgbClr val="00B050"/>
                </a:solidFill>
                <a:latin typeface="+mn-lt"/>
                <a:ea typeface="+mn-ea"/>
              </a:rPr>
              <a:t>What if we have 20 attributes ? </a:t>
            </a:r>
            <a:endParaRPr lang="en-US" sz="4000" b="1" i="1" dirty="0">
              <a:solidFill>
                <a:srgbClr val="00B050"/>
              </a:solidFill>
              <a:latin typeface="+mn-lt"/>
              <a:ea typeface="+mn-ea"/>
            </a:endParaRPr>
          </a:p>
          <a:p>
            <a:pPr algn="ctr">
              <a:defRPr/>
            </a:pPr>
            <a:endParaRPr lang="en-US" sz="1400" b="1" dirty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44" name="Slide Number Placeholder 7"/>
          <p:cNvSpPr txBox="1">
            <a:spLocks/>
          </p:cNvSpPr>
          <p:nvPr/>
        </p:nvSpPr>
        <p:spPr>
          <a:xfrm>
            <a:off x="5791200" y="3505200"/>
            <a:ext cx="3352800" cy="1692275"/>
          </a:xfrm>
          <a:prstGeom prst="rect">
            <a:avLst/>
          </a:prstGeom>
        </p:spPr>
        <p:txBody>
          <a:bodyPr anchor="ctr">
            <a:normAutofit fontScale="92500"/>
          </a:bodyPr>
          <a:lstStyle/>
          <a:p>
            <a:pPr algn="ctr">
              <a:defRPr/>
            </a:pPr>
            <a:r>
              <a:rPr lang="en-CA" sz="4000" b="1" i="1" dirty="0">
                <a:solidFill>
                  <a:srgbClr val="00B050"/>
                </a:solidFill>
                <a:latin typeface="+mn-lt"/>
                <a:ea typeface="+mn-ea"/>
              </a:rPr>
              <a:t>What if we have 40 attributes ? </a:t>
            </a:r>
            <a:endParaRPr lang="en-US" sz="4000" b="1" i="1" dirty="0">
              <a:solidFill>
                <a:srgbClr val="00B050"/>
              </a:solidFill>
              <a:latin typeface="+mn-lt"/>
              <a:ea typeface="+mn-ea"/>
            </a:endParaRPr>
          </a:p>
          <a:p>
            <a:pPr algn="ctr">
              <a:defRPr/>
            </a:pPr>
            <a:endParaRPr lang="en-US" sz="1400" b="1" dirty="0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45" name="Rectangle 2"/>
          <p:cNvSpPr txBox="1">
            <a:spLocks noChangeArrowheads="1"/>
          </p:cNvSpPr>
          <p:nvPr/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Curse of High-dimensionality</a:t>
            </a:r>
          </a:p>
        </p:txBody>
      </p:sp>
      <p:sp>
        <p:nvSpPr>
          <p:cNvPr id="50" name="Slide Number Placeholder 3"/>
          <p:cNvSpPr txBox="1">
            <a:spLocks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/>
          <a:p>
            <a:pPr algn="ctr">
              <a:defRPr/>
            </a:pPr>
            <a:fld id="{1B973902-04CA-49CE-AEAA-FC17B4091C53}" type="slidenum">
              <a:rPr lang="zh-TW" altLang="en-US" sz="1400" b="1">
                <a:solidFill>
                  <a:srgbClr val="FFFFFF"/>
                </a:solidFill>
                <a:latin typeface="+mn-lt"/>
                <a:ea typeface="+mn-ea"/>
              </a:rPr>
              <a:pPr algn="ctr">
                <a:defRPr/>
              </a:pPr>
              <a:t>15</a:t>
            </a:fld>
            <a:endParaRPr lang="zh-TW" altLang="en-US" sz="1400" b="1" dirty="0">
              <a:solidFill>
                <a:srgbClr val="FFFFFF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allAtOnce"/>
      <p:bldP spid="42" grpId="0" animBg="1"/>
      <p:bldP spid="41" grpId="0" animBg="1"/>
      <p:bldP spid="43" grpId="0" build="allAtOnce"/>
      <p:bldP spid="44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Motivation &amp; background </a:t>
            </a:r>
          </a:p>
          <a:p>
            <a:pPr eaLnBrk="1" hangingPunct="1"/>
            <a:r>
              <a:rPr lang="en-US" sz="2800" smtClean="0"/>
              <a:t>Privacy threats &amp; information needs</a:t>
            </a:r>
          </a:p>
          <a:p>
            <a:pPr eaLnBrk="1" hangingPunct="1"/>
            <a:r>
              <a:rPr lang="en-US" sz="2800" smtClean="0"/>
              <a:t>Challenges</a:t>
            </a:r>
          </a:p>
          <a:p>
            <a:pPr eaLnBrk="1" hangingPunct="1"/>
            <a:r>
              <a:rPr lang="en-US" sz="2800" b="1" i="1" smtClean="0">
                <a:solidFill>
                  <a:srgbClr val="003399"/>
                </a:solidFill>
              </a:rPr>
              <a:t>LKC-privacy </a:t>
            </a:r>
            <a:r>
              <a:rPr lang="en-US" sz="2800" b="1" smtClean="0">
                <a:solidFill>
                  <a:srgbClr val="003399"/>
                </a:solidFill>
              </a:rPr>
              <a:t>model</a:t>
            </a:r>
            <a:endParaRPr lang="en-US" sz="2800" b="1" i="1" smtClean="0">
              <a:solidFill>
                <a:srgbClr val="003399"/>
              </a:solidFill>
            </a:endParaRPr>
          </a:p>
          <a:p>
            <a:pPr eaLnBrk="1" hangingPunct="1"/>
            <a:r>
              <a:rPr lang="en-US" sz="2800" smtClean="0"/>
              <a:t>Experimental results</a:t>
            </a:r>
          </a:p>
          <a:p>
            <a:pPr eaLnBrk="1" hangingPunct="1"/>
            <a:r>
              <a:rPr lang="en-CA" sz="2800" smtClean="0"/>
              <a:t>Related work</a:t>
            </a:r>
            <a:endParaRPr lang="en-US" sz="2800" smtClean="0"/>
          </a:p>
          <a:p>
            <a:pPr eaLnBrk="1" hangingPunct="1"/>
            <a:r>
              <a:rPr lang="en-US" sz="2800" smtClean="0"/>
              <a:t>Conclusions</a:t>
            </a:r>
          </a:p>
          <a:p>
            <a:pPr eaLnBrk="1" hangingPunct="1">
              <a:buFont typeface="Wingdings" pitchFamily="2" charset="2"/>
              <a:buNone/>
            </a:pPr>
            <a:endParaRPr lang="en-US" sz="26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E154E25-C233-4F1E-8D59-F89A522BB3B9}" type="slidenum">
              <a:rPr lang="zh-TW" altLang="en-US" smtClean="0"/>
              <a:pPr>
                <a:defRPr/>
              </a:pPr>
              <a:t>16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F4B52DC-762D-4E21-BB92-F0B919BB82FC}" type="slidenum">
              <a:rPr lang="en-US" smtClean="0"/>
              <a:pPr>
                <a:defRPr/>
              </a:pPr>
              <a:t>17</a:t>
            </a:fld>
            <a:endParaRPr lang="en-US" dirty="0" smtClean="0"/>
          </a:p>
        </p:txBody>
      </p:sp>
      <p:sp>
        <p:nvSpPr>
          <p:cNvPr id="18508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6324600" y="1752600"/>
            <a:ext cx="2819400" cy="36576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CA" sz="2600" i="1" smtClean="0"/>
              <a:t>L=2, K=2, C=50%</a:t>
            </a:r>
          </a:p>
          <a:p>
            <a:pPr>
              <a:buFont typeface="Wingdings" pitchFamily="2" charset="2"/>
              <a:buNone/>
            </a:pPr>
            <a:r>
              <a:rPr lang="en-CA" sz="2600" i="1" smtClean="0"/>
              <a:t>QID</a:t>
            </a:r>
            <a:r>
              <a:rPr lang="en-CA" sz="1400" i="1" smtClean="0"/>
              <a:t>1</a:t>
            </a:r>
            <a:r>
              <a:rPr lang="en-CA" sz="2600" i="1" smtClean="0"/>
              <a:t>=&lt;Job, Sex&gt;</a:t>
            </a:r>
          </a:p>
          <a:p>
            <a:pPr>
              <a:buFont typeface="Wingdings" pitchFamily="2" charset="2"/>
              <a:buNone/>
            </a:pPr>
            <a:r>
              <a:rPr lang="en-CA" sz="2600" i="1" smtClean="0"/>
              <a:t>QID</a:t>
            </a:r>
            <a:r>
              <a:rPr lang="en-CA" sz="1400" i="1" smtClean="0"/>
              <a:t>2</a:t>
            </a:r>
            <a:r>
              <a:rPr lang="en-CA" sz="2600" i="1" smtClean="0"/>
              <a:t>=&lt;Job, Age&gt;</a:t>
            </a:r>
          </a:p>
          <a:p>
            <a:pPr>
              <a:buFont typeface="Wingdings" pitchFamily="2" charset="2"/>
              <a:buNone/>
            </a:pPr>
            <a:r>
              <a:rPr lang="en-CA" sz="2600" i="1" smtClean="0"/>
              <a:t>QID</a:t>
            </a:r>
            <a:r>
              <a:rPr lang="en-CA" sz="1400" i="1" smtClean="0"/>
              <a:t>3</a:t>
            </a:r>
            <a:r>
              <a:rPr lang="en-CA" sz="2600" i="1" smtClean="0"/>
              <a:t>=&lt;Job, Edu&gt;</a:t>
            </a:r>
          </a:p>
          <a:p>
            <a:pPr>
              <a:buFont typeface="Wingdings" pitchFamily="2" charset="2"/>
              <a:buNone/>
            </a:pPr>
            <a:r>
              <a:rPr lang="en-CA" sz="2600" i="1" smtClean="0"/>
              <a:t>QID</a:t>
            </a:r>
            <a:r>
              <a:rPr lang="en-CA" sz="1400" i="1" smtClean="0"/>
              <a:t>4</a:t>
            </a:r>
            <a:r>
              <a:rPr lang="en-CA" sz="2600" i="1" smtClean="0"/>
              <a:t>=&lt;Sex, Age&gt;</a:t>
            </a:r>
          </a:p>
          <a:p>
            <a:pPr>
              <a:buFont typeface="Wingdings" pitchFamily="2" charset="2"/>
              <a:buNone/>
            </a:pPr>
            <a:r>
              <a:rPr lang="en-CA" sz="2600" i="1" smtClean="0"/>
              <a:t>QID</a:t>
            </a:r>
            <a:r>
              <a:rPr lang="en-CA" sz="1400" i="1" smtClean="0"/>
              <a:t>5</a:t>
            </a:r>
            <a:r>
              <a:rPr lang="en-CA" sz="2600" i="1" smtClean="0"/>
              <a:t>=&lt;Sex, Edu&gt;</a:t>
            </a:r>
          </a:p>
          <a:p>
            <a:pPr>
              <a:buFont typeface="Wingdings" pitchFamily="2" charset="2"/>
              <a:buNone/>
            </a:pPr>
            <a:r>
              <a:rPr lang="en-CA" sz="2600" i="1" smtClean="0"/>
              <a:t>QID</a:t>
            </a:r>
            <a:r>
              <a:rPr lang="en-CA" sz="1400" i="1" smtClean="0"/>
              <a:t>6</a:t>
            </a:r>
            <a:r>
              <a:rPr lang="en-CA" sz="2600" i="1" smtClean="0"/>
              <a:t>=&lt;Age, Edu&gt;</a:t>
            </a:r>
          </a:p>
          <a:p>
            <a:pPr algn="ctr">
              <a:buFont typeface="Wingdings" pitchFamily="2" charset="2"/>
              <a:buNone/>
            </a:pPr>
            <a:endParaRPr lang="en-US" i="1" smtClean="0"/>
          </a:p>
        </p:txBody>
      </p:sp>
      <p:graphicFrame>
        <p:nvGraphicFramePr>
          <p:cNvPr id="299115" name="Group 107"/>
          <p:cNvGraphicFramePr>
            <a:graphicFrameLocks noGrp="1"/>
          </p:cNvGraphicFramePr>
          <p:nvPr>
            <p:ph sz="quarter" idx="4294967295"/>
          </p:nvPr>
        </p:nvGraphicFramePr>
        <p:xfrm>
          <a:off x="381000" y="1752600"/>
          <a:ext cx="5486400" cy="3261360"/>
        </p:xfrm>
        <a:graphic>
          <a:graphicData uri="http://schemas.openxmlformats.org/drawingml/2006/table">
            <a:tbl>
              <a:tblPr/>
              <a:tblGrid>
                <a:gridCol w="563672"/>
                <a:gridCol w="960328"/>
                <a:gridCol w="659783"/>
                <a:gridCol w="596993"/>
                <a:gridCol w="1169432"/>
                <a:gridCol w="1536192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Job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Education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Surgery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Janitor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Primary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Plastic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Janitor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Primary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Transgender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Janitor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Secondary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Transgender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Janitor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Secondary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Vascular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Mover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Secondary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Urology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Mover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Primary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Plastic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Mover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Secondary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Vascular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Mover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Primary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Urology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6324600" y="2209800"/>
            <a:ext cx="2819400" cy="36576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CA" sz="2600" i="1" smtClean="0">
                <a:solidFill>
                  <a:srgbClr val="FF0000"/>
                </a:solidFill>
              </a:rPr>
              <a:t>Is it possible for an adversary to acquire all the information about a target victirm?</a:t>
            </a:r>
          </a:p>
          <a:p>
            <a:pPr algn="ctr">
              <a:buFont typeface="Wingdings" pitchFamily="2" charset="2"/>
              <a:buNone/>
            </a:pPr>
            <a:endParaRPr lang="en-US" i="1" smtClean="0"/>
          </a:p>
        </p:txBody>
      </p:sp>
      <p:grpSp>
        <p:nvGrpSpPr>
          <p:cNvPr id="23629" name="Group 160"/>
          <p:cNvGrpSpPr>
            <a:grpSpLocks/>
          </p:cNvGrpSpPr>
          <p:nvPr/>
        </p:nvGrpSpPr>
        <p:grpSpPr bwMode="auto">
          <a:xfrm>
            <a:off x="457200" y="5562600"/>
            <a:ext cx="1600200" cy="1066800"/>
            <a:chOff x="4224" y="3072"/>
            <a:chExt cx="1008" cy="672"/>
          </a:xfrm>
        </p:grpSpPr>
        <p:sp>
          <p:nvSpPr>
            <p:cNvPr id="23655" name="Rectangle 161"/>
            <p:cNvSpPr>
              <a:spLocks noChangeArrowheads="1"/>
            </p:cNvSpPr>
            <p:nvPr/>
          </p:nvSpPr>
          <p:spPr bwMode="auto">
            <a:xfrm>
              <a:off x="4464" y="3072"/>
              <a:ext cx="43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latin typeface="Calibri" pitchFamily="34" charset="0"/>
                </a:rPr>
                <a:t>Job</a:t>
              </a:r>
            </a:p>
            <a:p>
              <a:pPr algn="ctr"/>
              <a:r>
                <a:rPr lang="en-US" sz="1200" b="1">
                  <a:latin typeface="Calibri" pitchFamily="34" charset="0"/>
                </a:rPr>
                <a:t>ANY</a:t>
              </a:r>
            </a:p>
          </p:txBody>
        </p:sp>
        <p:sp>
          <p:nvSpPr>
            <p:cNvPr id="23656" name="Rectangle 162"/>
            <p:cNvSpPr>
              <a:spLocks noChangeArrowheads="1"/>
            </p:cNvSpPr>
            <p:nvPr/>
          </p:nvSpPr>
          <p:spPr bwMode="auto">
            <a:xfrm>
              <a:off x="4224" y="3600"/>
              <a:ext cx="4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CA" sz="1200" b="1">
                  <a:latin typeface="Calibri" pitchFamily="34" charset="0"/>
                </a:rPr>
                <a:t>Mover</a:t>
              </a:r>
              <a:endParaRPr lang="en-US" sz="1200" b="1">
                <a:latin typeface="Calibri" pitchFamily="34" charset="0"/>
              </a:endParaRPr>
            </a:p>
          </p:txBody>
        </p:sp>
        <p:sp>
          <p:nvSpPr>
            <p:cNvPr id="23657" name="Rectangle 163"/>
            <p:cNvSpPr>
              <a:spLocks noChangeArrowheads="1"/>
            </p:cNvSpPr>
            <p:nvPr/>
          </p:nvSpPr>
          <p:spPr bwMode="auto">
            <a:xfrm>
              <a:off x="4800" y="3600"/>
              <a:ext cx="4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latin typeface="Calibri" pitchFamily="34" charset="0"/>
                </a:rPr>
                <a:t>Janitor</a:t>
              </a:r>
            </a:p>
          </p:txBody>
        </p:sp>
        <p:sp>
          <p:nvSpPr>
            <p:cNvPr id="23658" name="Line 164"/>
            <p:cNvSpPr>
              <a:spLocks noChangeShapeType="1"/>
            </p:cNvSpPr>
            <p:nvPr/>
          </p:nvSpPr>
          <p:spPr bwMode="auto">
            <a:xfrm>
              <a:off x="4704" y="3408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9" name="Line 165"/>
            <p:cNvSpPr>
              <a:spLocks noChangeShapeType="1"/>
            </p:cNvSpPr>
            <p:nvPr/>
          </p:nvSpPr>
          <p:spPr bwMode="auto">
            <a:xfrm>
              <a:off x="4416" y="3504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0" name="Line 166"/>
            <p:cNvSpPr>
              <a:spLocks noChangeShapeType="1"/>
            </p:cNvSpPr>
            <p:nvPr/>
          </p:nvSpPr>
          <p:spPr bwMode="auto">
            <a:xfrm>
              <a:off x="4416" y="350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61" name="Line 167"/>
            <p:cNvSpPr>
              <a:spLocks noChangeShapeType="1"/>
            </p:cNvSpPr>
            <p:nvPr/>
          </p:nvSpPr>
          <p:spPr bwMode="auto">
            <a:xfrm>
              <a:off x="4992" y="350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630" name="Group 160"/>
          <p:cNvGrpSpPr>
            <a:grpSpLocks/>
          </p:cNvGrpSpPr>
          <p:nvPr/>
        </p:nvGrpSpPr>
        <p:grpSpPr bwMode="auto">
          <a:xfrm>
            <a:off x="2133600" y="5562600"/>
            <a:ext cx="1676400" cy="1066800"/>
            <a:chOff x="4176" y="3072"/>
            <a:chExt cx="1056" cy="672"/>
          </a:xfrm>
        </p:grpSpPr>
        <p:sp>
          <p:nvSpPr>
            <p:cNvPr id="23648" name="Rectangle 161"/>
            <p:cNvSpPr>
              <a:spLocks noChangeArrowheads="1"/>
            </p:cNvSpPr>
            <p:nvPr/>
          </p:nvSpPr>
          <p:spPr bwMode="auto">
            <a:xfrm>
              <a:off x="4464" y="3072"/>
              <a:ext cx="43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latin typeface="Calibri" pitchFamily="34" charset="0"/>
                </a:rPr>
                <a:t>Sex</a:t>
              </a:r>
            </a:p>
            <a:p>
              <a:pPr algn="ctr"/>
              <a:r>
                <a:rPr lang="en-US" sz="1200" b="1">
                  <a:latin typeface="Calibri" pitchFamily="34" charset="0"/>
                </a:rPr>
                <a:t>ANY</a:t>
              </a:r>
            </a:p>
          </p:txBody>
        </p:sp>
        <p:sp>
          <p:nvSpPr>
            <p:cNvPr id="23649" name="Rectangle 162"/>
            <p:cNvSpPr>
              <a:spLocks noChangeArrowheads="1"/>
            </p:cNvSpPr>
            <p:nvPr/>
          </p:nvSpPr>
          <p:spPr bwMode="auto">
            <a:xfrm>
              <a:off x="4176" y="3600"/>
              <a:ext cx="4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latin typeface="Calibri" pitchFamily="34" charset="0"/>
                </a:rPr>
                <a:t>Male</a:t>
              </a:r>
            </a:p>
          </p:txBody>
        </p:sp>
        <p:sp>
          <p:nvSpPr>
            <p:cNvPr id="23650" name="Rectangle 163"/>
            <p:cNvSpPr>
              <a:spLocks noChangeArrowheads="1"/>
            </p:cNvSpPr>
            <p:nvPr/>
          </p:nvSpPr>
          <p:spPr bwMode="auto">
            <a:xfrm>
              <a:off x="4800" y="3600"/>
              <a:ext cx="4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latin typeface="Calibri" pitchFamily="34" charset="0"/>
                </a:rPr>
                <a:t>Female</a:t>
              </a:r>
            </a:p>
          </p:txBody>
        </p:sp>
        <p:sp>
          <p:nvSpPr>
            <p:cNvPr id="23651" name="Line 164"/>
            <p:cNvSpPr>
              <a:spLocks noChangeShapeType="1"/>
            </p:cNvSpPr>
            <p:nvPr/>
          </p:nvSpPr>
          <p:spPr bwMode="auto">
            <a:xfrm>
              <a:off x="4704" y="3408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2" name="Line 165"/>
            <p:cNvSpPr>
              <a:spLocks noChangeShapeType="1"/>
            </p:cNvSpPr>
            <p:nvPr/>
          </p:nvSpPr>
          <p:spPr bwMode="auto">
            <a:xfrm>
              <a:off x="4416" y="3504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3" name="Line 166"/>
            <p:cNvSpPr>
              <a:spLocks noChangeShapeType="1"/>
            </p:cNvSpPr>
            <p:nvPr/>
          </p:nvSpPr>
          <p:spPr bwMode="auto">
            <a:xfrm>
              <a:off x="4416" y="350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54" name="Line 167"/>
            <p:cNvSpPr>
              <a:spLocks noChangeShapeType="1"/>
            </p:cNvSpPr>
            <p:nvPr/>
          </p:nvSpPr>
          <p:spPr bwMode="auto">
            <a:xfrm>
              <a:off x="4992" y="350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631" name="Group 160"/>
          <p:cNvGrpSpPr>
            <a:grpSpLocks/>
          </p:cNvGrpSpPr>
          <p:nvPr/>
        </p:nvGrpSpPr>
        <p:grpSpPr bwMode="auto">
          <a:xfrm>
            <a:off x="3886200" y="5562600"/>
            <a:ext cx="1676400" cy="1066800"/>
            <a:chOff x="4176" y="3072"/>
            <a:chExt cx="1056" cy="672"/>
          </a:xfrm>
        </p:grpSpPr>
        <p:sp>
          <p:nvSpPr>
            <p:cNvPr id="23641" name="Rectangle 161"/>
            <p:cNvSpPr>
              <a:spLocks noChangeArrowheads="1"/>
            </p:cNvSpPr>
            <p:nvPr/>
          </p:nvSpPr>
          <p:spPr bwMode="auto">
            <a:xfrm>
              <a:off x="4464" y="3072"/>
              <a:ext cx="43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latin typeface="Calibri" pitchFamily="34" charset="0"/>
                </a:rPr>
                <a:t>Age</a:t>
              </a:r>
            </a:p>
            <a:p>
              <a:pPr algn="ctr"/>
              <a:r>
                <a:rPr lang="en-US" sz="1200" b="1">
                  <a:latin typeface="Calibri" pitchFamily="34" charset="0"/>
                </a:rPr>
                <a:t>ANY</a:t>
              </a:r>
            </a:p>
          </p:txBody>
        </p:sp>
        <p:sp>
          <p:nvSpPr>
            <p:cNvPr id="23642" name="Rectangle 162"/>
            <p:cNvSpPr>
              <a:spLocks noChangeArrowheads="1"/>
            </p:cNvSpPr>
            <p:nvPr/>
          </p:nvSpPr>
          <p:spPr bwMode="auto">
            <a:xfrm>
              <a:off x="4176" y="3600"/>
              <a:ext cx="4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latin typeface="Calibri" pitchFamily="34" charset="0"/>
                </a:rPr>
                <a:t>25</a:t>
              </a:r>
            </a:p>
          </p:txBody>
        </p:sp>
        <p:sp>
          <p:nvSpPr>
            <p:cNvPr id="23643" name="Rectangle 163"/>
            <p:cNvSpPr>
              <a:spLocks noChangeArrowheads="1"/>
            </p:cNvSpPr>
            <p:nvPr/>
          </p:nvSpPr>
          <p:spPr bwMode="auto">
            <a:xfrm>
              <a:off x="4800" y="3600"/>
              <a:ext cx="4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latin typeface="Calibri" pitchFamily="34" charset="0"/>
                </a:rPr>
                <a:t>40</a:t>
              </a:r>
            </a:p>
          </p:txBody>
        </p:sp>
        <p:sp>
          <p:nvSpPr>
            <p:cNvPr id="23644" name="Line 164"/>
            <p:cNvSpPr>
              <a:spLocks noChangeShapeType="1"/>
            </p:cNvSpPr>
            <p:nvPr/>
          </p:nvSpPr>
          <p:spPr bwMode="auto">
            <a:xfrm>
              <a:off x="4704" y="3408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45" name="Line 165"/>
            <p:cNvSpPr>
              <a:spLocks noChangeShapeType="1"/>
            </p:cNvSpPr>
            <p:nvPr/>
          </p:nvSpPr>
          <p:spPr bwMode="auto">
            <a:xfrm>
              <a:off x="4416" y="3504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46" name="Line 166"/>
            <p:cNvSpPr>
              <a:spLocks noChangeShapeType="1"/>
            </p:cNvSpPr>
            <p:nvPr/>
          </p:nvSpPr>
          <p:spPr bwMode="auto">
            <a:xfrm>
              <a:off x="4416" y="350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47" name="Line 167"/>
            <p:cNvSpPr>
              <a:spLocks noChangeShapeType="1"/>
            </p:cNvSpPr>
            <p:nvPr/>
          </p:nvSpPr>
          <p:spPr bwMode="auto">
            <a:xfrm>
              <a:off x="4992" y="350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632" name="Group 160"/>
          <p:cNvGrpSpPr>
            <a:grpSpLocks/>
          </p:cNvGrpSpPr>
          <p:nvPr/>
        </p:nvGrpSpPr>
        <p:grpSpPr bwMode="auto">
          <a:xfrm>
            <a:off x="5638800" y="5562600"/>
            <a:ext cx="1676400" cy="1066800"/>
            <a:chOff x="4176" y="3072"/>
            <a:chExt cx="1056" cy="672"/>
          </a:xfrm>
        </p:grpSpPr>
        <p:sp>
          <p:nvSpPr>
            <p:cNvPr id="23634" name="Rectangle 161"/>
            <p:cNvSpPr>
              <a:spLocks noChangeArrowheads="1"/>
            </p:cNvSpPr>
            <p:nvPr/>
          </p:nvSpPr>
          <p:spPr bwMode="auto">
            <a:xfrm>
              <a:off x="4464" y="3072"/>
              <a:ext cx="43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latin typeface="Calibri" pitchFamily="34" charset="0"/>
                </a:rPr>
                <a:t>Education</a:t>
              </a:r>
            </a:p>
            <a:p>
              <a:pPr algn="ctr"/>
              <a:r>
                <a:rPr lang="en-US" sz="1200" b="1">
                  <a:latin typeface="Calibri" pitchFamily="34" charset="0"/>
                </a:rPr>
                <a:t>ANY</a:t>
              </a:r>
            </a:p>
          </p:txBody>
        </p:sp>
        <p:sp>
          <p:nvSpPr>
            <p:cNvPr id="23635" name="Rectangle 162"/>
            <p:cNvSpPr>
              <a:spLocks noChangeArrowheads="1"/>
            </p:cNvSpPr>
            <p:nvPr/>
          </p:nvSpPr>
          <p:spPr bwMode="auto">
            <a:xfrm>
              <a:off x="4176" y="3600"/>
              <a:ext cx="4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CA" sz="1200" b="1">
                  <a:latin typeface="Calibri" pitchFamily="34" charset="0"/>
                </a:rPr>
                <a:t>Primary	</a:t>
              </a:r>
              <a:endParaRPr lang="en-US" sz="1200" b="1">
                <a:latin typeface="Calibri" pitchFamily="34" charset="0"/>
              </a:endParaRPr>
            </a:p>
          </p:txBody>
        </p:sp>
        <p:sp>
          <p:nvSpPr>
            <p:cNvPr id="23636" name="Rectangle 163"/>
            <p:cNvSpPr>
              <a:spLocks noChangeArrowheads="1"/>
            </p:cNvSpPr>
            <p:nvPr/>
          </p:nvSpPr>
          <p:spPr bwMode="auto">
            <a:xfrm>
              <a:off x="4800" y="3600"/>
              <a:ext cx="4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CA" sz="1200" b="1">
                  <a:latin typeface="Calibri" pitchFamily="34" charset="0"/>
                </a:rPr>
                <a:t>Secondary</a:t>
              </a:r>
              <a:endParaRPr lang="en-US" sz="1200" b="1">
                <a:latin typeface="Calibri" pitchFamily="34" charset="0"/>
              </a:endParaRPr>
            </a:p>
          </p:txBody>
        </p:sp>
        <p:sp>
          <p:nvSpPr>
            <p:cNvPr id="23637" name="Line 164"/>
            <p:cNvSpPr>
              <a:spLocks noChangeShapeType="1"/>
            </p:cNvSpPr>
            <p:nvPr/>
          </p:nvSpPr>
          <p:spPr bwMode="auto">
            <a:xfrm>
              <a:off x="4704" y="3408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38" name="Line 165"/>
            <p:cNvSpPr>
              <a:spLocks noChangeShapeType="1"/>
            </p:cNvSpPr>
            <p:nvPr/>
          </p:nvSpPr>
          <p:spPr bwMode="auto">
            <a:xfrm>
              <a:off x="4416" y="3504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39" name="Line 166"/>
            <p:cNvSpPr>
              <a:spLocks noChangeShapeType="1"/>
            </p:cNvSpPr>
            <p:nvPr/>
          </p:nvSpPr>
          <p:spPr bwMode="auto">
            <a:xfrm>
              <a:off x="4416" y="350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40" name="Line 167"/>
            <p:cNvSpPr>
              <a:spLocks noChangeShapeType="1"/>
            </p:cNvSpPr>
            <p:nvPr/>
          </p:nvSpPr>
          <p:spPr bwMode="auto">
            <a:xfrm>
              <a:off x="4992" y="350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" name="Rectangle 2"/>
          <p:cNvSpPr txBox="1">
            <a:spLocks noChangeArrowheads="1"/>
          </p:cNvSpPr>
          <p:nvPr/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4400" i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LKC-privacy</a:t>
            </a: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08" grpId="0" build="p"/>
      <p:bldP spid="3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80D095E-D348-4297-A77C-3A0F188DAA9A}" type="slidenum">
              <a:rPr lang="en-US" smtClean="0"/>
              <a:pPr>
                <a:defRPr/>
              </a:pPr>
              <a:t>18</a:t>
            </a:fld>
            <a:endParaRPr lang="en-US" dirty="0" smtClean="0"/>
          </a:p>
        </p:txBody>
      </p:sp>
      <p:sp>
        <p:nvSpPr>
          <p:cNvPr id="24579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6324600" y="1752600"/>
            <a:ext cx="2819400" cy="36576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CA" sz="2600" i="1" smtClean="0"/>
              <a:t>L=2, K=2, C=50%</a:t>
            </a:r>
          </a:p>
          <a:p>
            <a:pPr>
              <a:buFont typeface="Wingdings" pitchFamily="2" charset="2"/>
              <a:buNone/>
            </a:pPr>
            <a:r>
              <a:rPr lang="en-CA" sz="2600" b="1" i="1" smtClean="0">
                <a:solidFill>
                  <a:srgbClr val="003399"/>
                </a:solidFill>
              </a:rPr>
              <a:t>QID</a:t>
            </a:r>
            <a:r>
              <a:rPr lang="en-CA" sz="1400" b="1" i="1" smtClean="0">
                <a:solidFill>
                  <a:srgbClr val="003399"/>
                </a:solidFill>
              </a:rPr>
              <a:t>1</a:t>
            </a:r>
            <a:r>
              <a:rPr lang="en-CA" sz="2600" b="1" i="1" smtClean="0">
                <a:solidFill>
                  <a:srgbClr val="003399"/>
                </a:solidFill>
              </a:rPr>
              <a:t>=&lt;Job, Sex&gt;</a:t>
            </a:r>
          </a:p>
          <a:p>
            <a:pPr>
              <a:buFont typeface="Wingdings" pitchFamily="2" charset="2"/>
              <a:buNone/>
            </a:pPr>
            <a:r>
              <a:rPr lang="en-CA" sz="2600" i="1" smtClean="0"/>
              <a:t>QID</a:t>
            </a:r>
            <a:r>
              <a:rPr lang="en-CA" sz="1400" i="1" smtClean="0"/>
              <a:t>2</a:t>
            </a:r>
            <a:r>
              <a:rPr lang="en-CA" sz="2600" i="1" smtClean="0"/>
              <a:t>=&lt;Job, Age&gt;</a:t>
            </a:r>
          </a:p>
          <a:p>
            <a:pPr>
              <a:buFont typeface="Wingdings" pitchFamily="2" charset="2"/>
              <a:buNone/>
            </a:pPr>
            <a:r>
              <a:rPr lang="en-CA" sz="2600" i="1" smtClean="0"/>
              <a:t>QID</a:t>
            </a:r>
            <a:r>
              <a:rPr lang="en-CA" sz="1400" i="1" smtClean="0"/>
              <a:t>3</a:t>
            </a:r>
            <a:r>
              <a:rPr lang="en-CA" sz="2600" i="1" smtClean="0"/>
              <a:t>=&lt;Job, Edu&gt;</a:t>
            </a:r>
          </a:p>
          <a:p>
            <a:pPr>
              <a:buFont typeface="Wingdings" pitchFamily="2" charset="2"/>
              <a:buNone/>
            </a:pPr>
            <a:r>
              <a:rPr lang="en-CA" sz="2600" i="1" smtClean="0"/>
              <a:t>QID</a:t>
            </a:r>
            <a:r>
              <a:rPr lang="en-CA" sz="1400" i="1" smtClean="0"/>
              <a:t>4</a:t>
            </a:r>
            <a:r>
              <a:rPr lang="en-CA" sz="2600" i="1" smtClean="0"/>
              <a:t>=&lt;Sex, Age&gt;</a:t>
            </a:r>
          </a:p>
          <a:p>
            <a:pPr>
              <a:buFont typeface="Wingdings" pitchFamily="2" charset="2"/>
              <a:buNone/>
            </a:pPr>
            <a:r>
              <a:rPr lang="en-CA" sz="2600" i="1" smtClean="0"/>
              <a:t>QID</a:t>
            </a:r>
            <a:r>
              <a:rPr lang="en-CA" sz="1400" i="1" smtClean="0"/>
              <a:t>5</a:t>
            </a:r>
            <a:r>
              <a:rPr lang="en-CA" sz="2600" i="1" smtClean="0"/>
              <a:t>=&lt;Sex, Edu&gt;</a:t>
            </a:r>
          </a:p>
          <a:p>
            <a:pPr>
              <a:buFont typeface="Wingdings" pitchFamily="2" charset="2"/>
              <a:buNone/>
            </a:pPr>
            <a:r>
              <a:rPr lang="en-CA" sz="2600" i="1" smtClean="0"/>
              <a:t>QID</a:t>
            </a:r>
            <a:r>
              <a:rPr lang="en-CA" sz="1400" i="1" smtClean="0"/>
              <a:t>6</a:t>
            </a:r>
            <a:r>
              <a:rPr lang="en-CA" sz="2600" i="1" smtClean="0"/>
              <a:t>=&lt;Age, Edu&gt;</a:t>
            </a:r>
          </a:p>
          <a:p>
            <a:pPr algn="ctr">
              <a:buFont typeface="Wingdings" pitchFamily="2" charset="2"/>
              <a:buNone/>
            </a:pPr>
            <a:endParaRPr lang="en-US" i="1" smtClean="0"/>
          </a:p>
        </p:txBody>
      </p:sp>
      <p:graphicFrame>
        <p:nvGraphicFramePr>
          <p:cNvPr id="299115" name="Group 107"/>
          <p:cNvGraphicFramePr>
            <a:graphicFrameLocks noGrp="1"/>
          </p:cNvGraphicFramePr>
          <p:nvPr>
            <p:ph sz="quarter" idx="4294967295"/>
          </p:nvPr>
        </p:nvGraphicFramePr>
        <p:xfrm>
          <a:off x="304800" y="1752600"/>
          <a:ext cx="5486400" cy="3261360"/>
        </p:xfrm>
        <a:graphic>
          <a:graphicData uri="http://schemas.openxmlformats.org/drawingml/2006/table">
            <a:tbl>
              <a:tblPr/>
              <a:tblGrid>
                <a:gridCol w="533400"/>
                <a:gridCol w="990600"/>
                <a:gridCol w="685800"/>
                <a:gridCol w="570976"/>
                <a:gridCol w="1169432"/>
                <a:gridCol w="1536192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Job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Education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Surgery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Janitor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Primary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Plastic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Janitor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Primary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Transgender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Janitor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Secondary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Transgender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Janitor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Secondary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Vascular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Mover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Secondary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Urology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Mover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Primary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Plastic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Mover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Secondary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Vascular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Mover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Primary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Urology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4652" name="Group 160"/>
          <p:cNvGrpSpPr>
            <a:grpSpLocks/>
          </p:cNvGrpSpPr>
          <p:nvPr/>
        </p:nvGrpSpPr>
        <p:grpSpPr bwMode="auto">
          <a:xfrm>
            <a:off x="457200" y="5562600"/>
            <a:ext cx="1600200" cy="1066800"/>
            <a:chOff x="4224" y="3072"/>
            <a:chExt cx="1008" cy="672"/>
          </a:xfrm>
        </p:grpSpPr>
        <p:sp>
          <p:nvSpPr>
            <p:cNvPr id="24679" name="Rectangle 161"/>
            <p:cNvSpPr>
              <a:spLocks noChangeArrowheads="1"/>
            </p:cNvSpPr>
            <p:nvPr/>
          </p:nvSpPr>
          <p:spPr bwMode="auto">
            <a:xfrm>
              <a:off x="4464" y="3072"/>
              <a:ext cx="43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latin typeface="Calibri" pitchFamily="34" charset="0"/>
                </a:rPr>
                <a:t>Job</a:t>
              </a:r>
            </a:p>
            <a:p>
              <a:pPr algn="ctr"/>
              <a:r>
                <a:rPr lang="en-US" sz="1200" b="1">
                  <a:latin typeface="Calibri" pitchFamily="34" charset="0"/>
                </a:rPr>
                <a:t>ANY</a:t>
              </a:r>
            </a:p>
          </p:txBody>
        </p:sp>
        <p:sp>
          <p:nvSpPr>
            <p:cNvPr id="24680" name="Rectangle 162"/>
            <p:cNvSpPr>
              <a:spLocks noChangeArrowheads="1"/>
            </p:cNvSpPr>
            <p:nvPr/>
          </p:nvSpPr>
          <p:spPr bwMode="auto">
            <a:xfrm>
              <a:off x="4224" y="3600"/>
              <a:ext cx="4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CA" sz="1200" b="1">
                  <a:latin typeface="Calibri" pitchFamily="34" charset="0"/>
                </a:rPr>
                <a:t>Mover</a:t>
              </a:r>
              <a:endParaRPr lang="en-US" sz="1200" b="1">
                <a:latin typeface="Calibri" pitchFamily="34" charset="0"/>
              </a:endParaRPr>
            </a:p>
          </p:txBody>
        </p:sp>
        <p:sp>
          <p:nvSpPr>
            <p:cNvPr id="24681" name="Rectangle 163"/>
            <p:cNvSpPr>
              <a:spLocks noChangeArrowheads="1"/>
            </p:cNvSpPr>
            <p:nvPr/>
          </p:nvSpPr>
          <p:spPr bwMode="auto">
            <a:xfrm>
              <a:off x="4800" y="3600"/>
              <a:ext cx="4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latin typeface="Calibri" pitchFamily="34" charset="0"/>
                </a:rPr>
                <a:t>Janitor</a:t>
              </a:r>
            </a:p>
          </p:txBody>
        </p:sp>
        <p:sp>
          <p:nvSpPr>
            <p:cNvPr id="24682" name="Line 164"/>
            <p:cNvSpPr>
              <a:spLocks noChangeShapeType="1"/>
            </p:cNvSpPr>
            <p:nvPr/>
          </p:nvSpPr>
          <p:spPr bwMode="auto">
            <a:xfrm>
              <a:off x="4704" y="3408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3" name="Line 165"/>
            <p:cNvSpPr>
              <a:spLocks noChangeShapeType="1"/>
            </p:cNvSpPr>
            <p:nvPr/>
          </p:nvSpPr>
          <p:spPr bwMode="auto">
            <a:xfrm>
              <a:off x="4416" y="3504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4" name="Line 166"/>
            <p:cNvSpPr>
              <a:spLocks noChangeShapeType="1"/>
            </p:cNvSpPr>
            <p:nvPr/>
          </p:nvSpPr>
          <p:spPr bwMode="auto">
            <a:xfrm>
              <a:off x="4416" y="350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85" name="Line 167"/>
            <p:cNvSpPr>
              <a:spLocks noChangeShapeType="1"/>
            </p:cNvSpPr>
            <p:nvPr/>
          </p:nvSpPr>
          <p:spPr bwMode="auto">
            <a:xfrm>
              <a:off x="4992" y="350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53" name="Group 160"/>
          <p:cNvGrpSpPr>
            <a:grpSpLocks/>
          </p:cNvGrpSpPr>
          <p:nvPr/>
        </p:nvGrpSpPr>
        <p:grpSpPr bwMode="auto">
          <a:xfrm>
            <a:off x="2133600" y="5562600"/>
            <a:ext cx="1676400" cy="1066800"/>
            <a:chOff x="4176" y="3072"/>
            <a:chExt cx="1056" cy="672"/>
          </a:xfrm>
        </p:grpSpPr>
        <p:sp>
          <p:nvSpPr>
            <p:cNvPr id="24672" name="Rectangle 161"/>
            <p:cNvSpPr>
              <a:spLocks noChangeArrowheads="1"/>
            </p:cNvSpPr>
            <p:nvPr/>
          </p:nvSpPr>
          <p:spPr bwMode="auto">
            <a:xfrm>
              <a:off x="4464" y="3072"/>
              <a:ext cx="43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latin typeface="Calibri" pitchFamily="34" charset="0"/>
                </a:rPr>
                <a:t>Sex</a:t>
              </a:r>
            </a:p>
            <a:p>
              <a:pPr algn="ctr"/>
              <a:r>
                <a:rPr lang="en-US" sz="1200" b="1">
                  <a:latin typeface="Calibri" pitchFamily="34" charset="0"/>
                </a:rPr>
                <a:t>ANY</a:t>
              </a:r>
            </a:p>
          </p:txBody>
        </p:sp>
        <p:sp>
          <p:nvSpPr>
            <p:cNvPr id="24673" name="Rectangle 162"/>
            <p:cNvSpPr>
              <a:spLocks noChangeArrowheads="1"/>
            </p:cNvSpPr>
            <p:nvPr/>
          </p:nvSpPr>
          <p:spPr bwMode="auto">
            <a:xfrm>
              <a:off x="4176" y="3600"/>
              <a:ext cx="4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latin typeface="Calibri" pitchFamily="34" charset="0"/>
                </a:rPr>
                <a:t>Male</a:t>
              </a:r>
            </a:p>
          </p:txBody>
        </p:sp>
        <p:sp>
          <p:nvSpPr>
            <p:cNvPr id="24674" name="Rectangle 163"/>
            <p:cNvSpPr>
              <a:spLocks noChangeArrowheads="1"/>
            </p:cNvSpPr>
            <p:nvPr/>
          </p:nvSpPr>
          <p:spPr bwMode="auto">
            <a:xfrm>
              <a:off x="4800" y="3600"/>
              <a:ext cx="4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latin typeface="Calibri" pitchFamily="34" charset="0"/>
                </a:rPr>
                <a:t>Female</a:t>
              </a:r>
            </a:p>
          </p:txBody>
        </p:sp>
        <p:sp>
          <p:nvSpPr>
            <p:cNvPr id="24675" name="Line 164"/>
            <p:cNvSpPr>
              <a:spLocks noChangeShapeType="1"/>
            </p:cNvSpPr>
            <p:nvPr/>
          </p:nvSpPr>
          <p:spPr bwMode="auto">
            <a:xfrm>
              <a:off x="4704" y="3408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76" name="Line 165"/>
            <p:cNvSpPr>
              <a:spLocks noChangeShapeType="1"/>
            </p:cNvSpPr>
            <p:nvPr/>
          </p:nvSpPr>
          <p:spPr bwMode="auto">
            <a:xfrm>
              <a:off x="4416" y="3504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77" name="Line 166"/>
            <p:cNvSpPr>
              <a:spLocks noChangeShapeType="1"/>
            </p:cNvSpPr>
            <p:nvPr/>
          </p:nvSpPr>
          <p:spPr bwMode="auto">
            <a:xfrm>
              <a:off x="4416" y="350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78" name="Line 167"/>
            <p:cNvSpPr>
              <a:spLocks noChangeShapeType="1"/>
            </p:cNvSpPr>
            <p:nvPr/>
          </p:nvSpPr>
          <p:spPr bwMode="auto">
            <a:xfrm>
              <a:off x="4992" y="350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54" name="Group 160"/>
          <p:cNvGrpSpPr>
            <a:grpSpLocks/>
          </p:cNvGrpSpPr>
          <p:nvPr/>
        </p:nvGrpSpPr>
        <p:grpSpPr bwMode="auto">
          <a:xfrm>
            <a:off x="3886200" y="5562600"/>
            <a:ext cx="1676400" cy="1066800"/>
            <a:chOff x="4176" y="3072"/>
            <a:chExt cx="1056" cy="672"/>
          </a:xfrm>
        </p:grpSpPr>
        <p:sp>
          <p:nvSpPr>
            <p:cNvPr id="24665" name="Rectangle 161"/>
            <p:cNvSpPr>
              <a:spLocks noChangeArrowheads="1"/>
            </p:cNvSpPr>
            <p:nvPr/>
          </p:nvSpPr>
          <p:spPr bwMode="auto">
            <a:xfrm>
              <a:off x="4464" y="3072"/>
              <a:ext cx="43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latin typeface="Calibri" pitchFamily="34" charset="0"/>
                </a:rPr>
                <a:t>Age</a:t>
              </a:r>
            </a:p>
            <a:p>
              <a:pPr algn="ctr"/>
              <a:r>
                <a:rPr lang="en-US" sz="1200" b="1">
                  <a:latin typeface="Calibri" pitchFamily="34" charset="0"/>
                </a:rPr>
                <a:t>ANY</a:t>
              </a:r>
            </a:p>
          </p:txBody>
        </p:sp>
        <p:sp>
          <p:nvSpPr>
            <p:cNvPr id="24666" name="Rectangle 162"/>
            <p:cNvSpPr>
              <a:spLocks noChangeArrowheads="1"/>
            </p:cNvSpPr>
            <p:nvPr/>
          </p:nvSpPr>
          <p:spPr bwMode="auto">
            <a:xfrm>
              <a:off x="4176" y="3600"/>
              <a:ext cx="4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latin typeface="Calibri" pitchFamily="34" charset="0"/>
                </a:rPr>
                <a:t>25</a:t>
              </a:r>
            </a:p>
          </p:txBody>
        </p:sp>
        <p:sp>
          <p:nvSpPr>
            <p:cNvPr id="24667" name="Rectangle 163"/>
            <p:cNvSpPr>
              <a:spLocks noChangeArrowheads="1"/>
            </p:cNvSpPr>
            <p:nvPr/>
          </p:nvSpPr>
          <p:spPr bwMode="auto">
            <a:xfrm>
              <a:off x="4800" y="3600"/>
              <a:ext cx="4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latin typeface="Calibri" pitchFamily="34" charset="0"/>
                </a:rPr>
                <a:t>40</a:t>
              </a:r>
            </a:p>
          </p:txBody>
        </p:sp>
        <p:sp>
          <p:nvSpPr>
            <p:cNvPr id="24668" name="Line 164"/>
            <p:cNvSpPr>
              <a:spLocks noChangeShapeType="1"/>
            </p:cNvSpPr>
            <p:nvPr/>
          </p:nvSpPr>
          <p:spPr bwMode="auto">
            <a:xfrm>
              <a:off x="4704" y="3408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69" name="Line 165"/>
            <p:cNvSpPr>
              <a:spLocks noChangeShapeType="1"/>
            </p:cNvSpPr>
            <p:nvPr/>
          </p:nvSpPr>
          <p:spPr bwMode="auto">
            <a:xfrm>
              <a:off x="4416" y="3504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70" name="Line 166"/>
            <p:cNvSpPr>
              <a:spLocks noChangeShapeType="1"/>
            </p:cNvSpPr>
            <p:nvPr/>
          </p:nvSpPr>
          <p:spPr bwMode="auto">
            <a:xfrm>
              <a:off x="4416" y="350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71" name="Line 167"/>
            <p:cNvSpPr>
              <a:spLocks noChangeShapeType="1"/>
            </p:cNvSpPr>
            <p:nvPr/>
          </p:nvSpPr>
          <p:spPr bwMode="auto">
            <a:xfrm>
              <a:off x="4992" y="350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55" name="Group 160"/>
          <p:cNvGrpSpPr>
            <a:grpSpLocks/>
          </p:cNvGrpSpPr>
          <p:nvPr/>
        </p:nvGrpSpPr>
        <p:grpSpPr bwMode="auto">
          <a:xfrm>
            <a:off x="5638800" y="5562600"/>
            <a:ext cx="1676400" cy="1066800"/>
            <a:chOff x="4176" y="3072"/>
            <a:chExt cx="1056" cy="672"/>
          </a:xfrm>
        </p:grpSpPr>
        <p:sp>
          <p:nvSpPr>
            <p:cNvPr id="24658" name="Rectangle 161"/>
            <p:cNvSpPr>
              <a:spLocks noChangeArrowheads="1"/>
            </p:cNvSpPr>
            <p:nvPr/>
          </p:nvSpPr>
          <p:spPr bwMode="auto">
            <a:xfrm>
              <a:off x="4464" y="3072"/>
              <a:ext cx="43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latin typeface="Calibri" pitchFamily="34" charset="0"/>
                </a:rPr>
                <a:t>Education</a:t>
              </a:r>
            </a:p>
            <a:p>
              <a:pPr algn="ctr"/>
              <a:r>
                <a:rPr lang="en-US" sz="1200" b="1">
                  <a:latin typeface="Calibri" pitchFamily="34" charset="0"/>
                </a:rPr>
                <a:t>ANY</a:t>
              </a:r>
            </a:p>
          </p:txBody>
        </p:sp>
        <p:sp>
          <p:nvSpPr>
            <p:cNvPr id="24659" name="Rectangle 162"/>
            <p:cNvSpPr>
              <a:spLocks noChangeArrowheads="1"/>
            </p:cNvSpPr>
            <p:nvPr/>
          </p:nvSpPr>
          <p:spPr bwMode="auto">
            <a:xfrm>
              <a:off x="4176" y="3600"/>
              <a:ext cx="4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CA" sz="1200" b="1">
                  <a:latin typeface="Calibri" pitchFamily="34" charset="0"/>
                </a:rPr>
                <a:t>Primary	</a:t>
              </a:r>
              <a:endParaRPr lang="en-US" sz="1200" b="1">
                <a:latin typeface="Calibri" pitchFamily="34" charset="0"/>
              </a:endParaRPr>
            </a:p>
          </p:txBody>
        </p:sp>
        <p:sp>
          <p:nvSpPr>
            <p:cNvPr id="24660" name="Rectangle 163"/>
            <p:cNvSpPr>
              <a:spLocks noChangeArrowheads="1"/>
            </p:cNvSpPr>
            <p:nvPr/>
          </p:nvSpPr>
          <p:spPr bwMode="auto">
            <a:xfrm>
              <a:off x="4800" y="3600"/>
              <a:ext cx="4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CA" sz="1200" b="1">
                  <a:latin typeface="Calibri" pitchFamily="34" charset="0"/>
                </a:rPr>
                <a:t>Secondary</a:t>
              </a:r>
              <a:endParaRPr lang="en-US" sz="1200" b="1">
                <a:latin typeface="Calibri" pitchFamily="34" charset="0"/>
              </a:endParaRPr>
            </a:p>
          </p:txBody>
        </p:sp>
        <p:sp>
          <p:nvSpPr>
            <p:cNvPr id="24661" name="Line 164"/>
            <p:cNvSpPr>
              <a:spLocks noChangeShapeType="1"/>
            </p:cNvSpPr>
            <p:nvPr/>
          </p:nvSpPr>
          <p:spPr bwMode="auto">
            <a:xfrm>
              <a:off x="4704" y="3408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62" name="Line 165"/>
            <p:cNvSpPr>
              <a:spLocks noChangeShapeType="1"/>
            </p:cNvSpPr>
            <p:nvPr/>
          </p:nvSpPr>
          <p:spPr bwMode="auto">
            <a:xfrm>
              <a:off x="4416" y="3504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63" name="Line 166"/>
            <p:cNvSpPr>
              <a:spLocks noChangeShapeType="1"/>
            </p:cNvSpPr>
            <p:nvPr/>
          </p:nvSpPr>
          <p:spPr bwMode="auto">
            <a:xfrm>
              <a:off x="4416" y="350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64" name="Line 167"/>
            <p:cNvSpPr>
              <a:spLocks noChangeShapeType="1"/>
            </p:cNvSpPr>
            <p:nvPr/>
          </p:nvSpPr>
          <p:spPr bwMode="auto">
            <a:xfrm>
              <a:off x="4992" y="350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656" name="Rectangle 118"/>
          <p:cNvSpPr>
            <a:spLocks noChangeArrowheads="1"/>
          </p:cNvSpPr>
          <p:nvPr/>
        </p:nvSpPr>
        <p:spPr bwMode="auto">
          <a:xfrm>
            <a:off x="838200" y="1752600"/>
            <a:ext cx="1676400" cy="304800"/>
          </a:xfrm>
          <a:prstGeom prst="rect">
            <a:avLst/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4000" i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LKC-privacy</a:t>
            </a:r>
            <a:endParaRPr lang="en-US" sz="40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859BE17-5C91-4BB3-BDF9-4115D7601EAB}" type="slidenum">
              <a:rPr lang="en-US" smtClean="0"/>
              <a:pPr>
                <a:defRPr/>
              </a:pPr>
              <a:t>19</a:t>
            </a:fld>
            <a:endParaRPr lang="en-US" dirty="0" smtClean="0"/>
          </a:p>
        </p:txBody>
      </p:sp>
      <p:sp>
        <p:nvSpPr>
          <p:cNvPr id="25603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6324600" y="1752600"/>
            <a:ext cx="2819400" cy="36576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CA" sz="2600" i="1" smtClean="0"/>
              <a:t>L=2, K=2, C=50%</a:t>
            </a:r>
          </a:p>
          <a:p>
            <a:pPr>
              <a:buFont typeface="Wingdings" pitchFamily="2" charset="2"/>
              <a:buNone/>
            </a:pPr>
            <a:r>
              <a:rPr lang="en-CA" sz="2600" i="1" smtClean="0"/>
              <a:t>QID</a:t>
            </a:r>
            <a:r>
              <a:rPr lang="en-CA" sz="1400" i="1" smtClean="0"/>
              <a:t>1</a:t>
            </a:r>
            <a:r>
              <a:rPr lang="en-CA" sz="2600" i="1" smtClean="0"/>
              <a:t>=&lt;Job, Sex&gt;</a:t>
            </a:r>
          </a:p>
          <a:p>
            <a:pPr>
              <a:buFont typeface="Wingdings" pitchFamily="2" charset="2"/>
              <a:buNone/>
            </a:pPr>
            <a:r>
              <a:rPr lang="en-CA" sz="2600" b="1" i="1" smtClean="0">
                <a:solidFill>
                  <a:srgbClr val="003399"/>
                </a:solidFill>
              </a:rPr>
              <a:t>QID</a:t>
            </a:r>
            <a:r>
              <a:rPr lang="en-CA" sz="1400" b="1" i="1" smtClean="0">
                <a:solidFill>
                  <a:srgbClr val="003399"/>
                </a:solidFill>
              </a:rPr>
              <a:t>2</a:t>
            </a:r>
            <a:r>
              <a:rPr lang="en-CA" sz="2600" b="1" i="1" smtClean="0">
                <a:solidFill>
                  <a:srgbClr val="003399"/>
                </a:solidFill>
              </a:rPr>
              <a:t>=&lt;Job, Age&gt;</a:t>
            </a:r>
          </a:p>
          <a:p>
            <a:pPr>
              <a:buFont typeface="Wingdings" pitchFamily="2" charset="2"/>
              <a:buNone/>
            </a:pPr>
            <a:r>
              <a:rPr lang="en-CA" sz="2600" i="1" smtClean="0"/>
              <a:t>QID</a:t>
            </a:r>
            <a:r>
              <a:rPr lang="en-CA" sz="1400" i="1" smtClean="0"/>
              <a:t>3</a:t>
            </a:r>
            <a:r>
              <a:rPr lang="en-CA" sz="2600" i="1" smtClean="0"/>
              <a:t>=&lt;Job, Edu&gt;</a:t>
            </a:r>
          </a:p>
          <a:p>
            <a:pPr>
              <a:buFont typeface="Wingdings" pitchFamily="2" charset="2"/>
              <a:buNone/>
            </a:pPr>
            <a:r>
              <a:rPr lang="en-CA" sz="2600" i="1" smtClean="0"/>
              <a:t>QID</a:t>
            </a:r>
            <a:r>
              <a:rPr lang="en-CA" sz="1400" i="1" smtClean="0"/>
              <a:t>4</a:t>
            </a:r>
            <a:r>
              <a:rPr lang="en-CA" sz="2600" i="1" smtClean="0"/>
              <a:t>=&lt;Sex, Age&gt;</a:t>
            </a:r>
          </a:p>
          <a:p>
            <a:pPr>
              <a:buFont typeface="Wingdings" pitchFamily="2" charset="2"/>
              <a:buNone/>
            </a:pPr>
            <a:r>
              <a:rPr lang="en-CA" sz="2600" i="1" smtClean="0"/>
              <a:t>QID</a:t>
            </a:r>
            <a:r>
              <a:rPr lang="en-CA" sz="1400" i="1" smtClean="0"/>
              <a:t>5</a:t>
            </a:r>
            <a:r>
              <a:rPr lang="en-CA" sz="2600" i="1" smtClean="0"/>
              <a:t>=&lt;Sex, Edu&gt;</a:t>
            </a:r>
          </a:p>
          <a:p>
            <a:pPr>
              <a:buFont typeface="Wingdings" pitchFamily="2" charset="2"/>
              <a:buNone/>
            </a:pPr>
            <a:r>
              <a:rPr lang="en-CA" sz="2600" i="1" smtClean="0"/>
              <a:t>QID</a:t>
            </a:r>
            <a:r>
              <a:rPr lang="en-CA" sz="1400" i="1" smtClean="0"/>
              <a:t>6</a:t>
            </a:r>
            <a:r>
              <a:rPr lang="en-CA" sz="2600" i="1" smtClean="0"/>
              <a:t>=&lt;Age, Edu&gt;</a:t>
            </a:r>
          </a:p>
          <a:p>
            <a:pPr algn="ctr">
              <a:buFont typeface="Wingdings" pitchFamily="2" charset="2"/>
              <a:buNone/>
            </a:pPr>
            <a:endParaRPr lang="en-US" i="1" smtClean="0"/>
          </a:p>
        </p:txBody>
      </p:sp>
      <p:graphicFrame>
        <p:nvGraphicFramePr>
          <p:cNvPr id="299115" name="Group 107"/>
          <p:cNvGraphicFramePr>
            <a:graphicFrameLocks noGrp="1"/>
          </p:cNvGraphicFramePr>
          <p:nvPr>
            <p:ph sz="quarter" idx="4294967295"/>
          </p:nvPr>
        </p:nvGraphicFramePr>
        <p:xfrm>
          <a:off x="304800" y="1752600"/>
          <a:ext cx="5486400" cy="3261360"/>
        </p:xfrm>
        <a:graphic>
          <a:graphicData uri="http://schemas.openxmlformats.org/drawingml/2006/table">
            <a:tbl>
              <a:tblPr/>
              <a:tblGrid>
                <a:gridCol w="533400"/>
                <a:gridCol w="990600"/>
                <a:gridCol w="659783"/>
                <a:gridCol w="635617"/>
                <a:gridCol w="1130808"/>
                <a:gridCol w="1536192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Job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Education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Surgery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Janitor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Primary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Plastic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Janitor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Primary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Transgender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Janitor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Secondary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Transgender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Janitor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Secondary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Vascular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Mover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Secondary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Urology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Mover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Primary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Plastic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Mover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Secondary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Vascular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Mover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Primary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Urology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5676" name="Group 160"/>
          <p:cNvGrpSpPr>
            <a:grpSpLocks/>
          </p:cNvGrpSpPr>
          <p:nvPr/>
        </p:nvGrpSpPr>
        <p:grpSpPr bwMode="auto">
          <a:xfrm>
            <a:off x="457200" y="5562600"/>
            <a:ext cx="1600200" cy="1066800"/>
            <a:chOff x="4224" y="3072"/>
            <a:chExt cx="1008" cy="672"/>
          </a:xfrm>
        </p:grpSpPr>
        <p:sp>
          <p:nvSpPr>
            <p:cNvPr id="25704" name="Rectangle 161"/>
            <p:cNvSpPr>
              <a:spLocks noChangeArrowheads="1"/>
            </p:cNvSpPr>
            <p:nvPr/>
          </p:nvSpPr>
          <p:spPr bwMode="auto">
            <a:xfrm>
              <a:off x="4464" y="3072"/>
              <a:ext cx="43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latin typeface="Calibri" pitchFamily="34" charset="0"/>
                </a:rPr>
                <a:t>Job</a:t>
              </a:r>
            </a:p>
            <a:p>
              <a:pPr algn="ctr"/>
              <a:r>
                <a:rPr lang="en-US" sz="1200" b="1">
                  <a:latin typeface="Calibri" pitchFamily="34" charset="0"/>
                </a:rPr>
                <a:t>ANY</a:t>
              </a:r>
            </a:p>
          </p:txBody>
        </p:sp>
        <p:sp>
          <p:nvSpPr>
            <p:cNvPr id="25705" name="Rectangle 162"/>
            <p:cNvSpPr>
              <a:spLocks noChangeArrowheads="1"/>
            </p:cNvSpPr>
            <p:nvPr/>
          </p:nvSpPr>
          <p:spPr bwMode="auto">
            <a:xfrm>
              <a:off x="4224" y="3600"/>
              <a:ext cx="4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CA" sz="1200" b="1">
                  <a:latin typeface="Calibri" pitchFamily="34" charset="0"/>
                </a:rPr>
                <a:t>Mover</a:t>
              </a:r>
              <a:endParaRPr lang="en-US" sz="1200" b="1">
                <a:latin typeface="Calibri" pitchFamily="34" charset="0"/>
              </a:endParaRPr>
            </a:p>
          </p:txBody>
        </p:sp>
        <p:sp>
          <p:nvSpPr>
            <p:cNvPr id="25706" name="Rectangle 163"/>
            <p:cNvSpPr>
              <a:spLocks noChangeArrowheads="1"/>
            </p:cNvSpPr>
            <p:nvPr/>
          </p:nvSpPr>
          <p:spPr bwMode="auto">
            <a:xfrm>
              <a:off x="4800" y="3600"/>
              <a:ext cx="4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latin typeface="Calibri" pitchFamily="34" charset="0"/>
                </a:rPr>
                <a:t>Janitor</a:t>
              </a:r>
            </a:p>
          </p:txBody>
        </p:sp>
        <p:sp>
          <p:nvSpPr>
            <p:cNvPr id="25707" name="Line 164"/>
            <p:cNvSpPr>
              <a:spLocks noChangeShapeType="1"/>
            </p:cNvSpPr>
            <p:nvPr/>
          </p:nvSpPr>
          <p:spPr bwMode="auto">
            <a:xfrm>
              <a:off x="4704" y="3408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08" name="Line 165"/>
            <p:cNvSpPr>
              <a:spLocks noChangeShapeType="1"/>
            </p:cNvSpPr>
            <p:nvPr/>
          </p:nvSpPr>
          <p:spPr bwMode="auto">
            <a:xfrm>
              <a:off x="4416" y="3504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09" name="Line 166"/>
            <p:cNvSpPr>
              <a:spLocks noChangeShapeType="1"/>
            </p:cNvSpPr>
            <p:nvPr/>
          </p:nvSpPr>
          <p:spPr bwMode="auto">
            <a:xfrm>
              <a:off x="4416" y="350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10" name="Line 167"/>
            <p:cNvSpPr>
              <a:spLocks noChangeShapeType="1"/>
            </p:cNvSpPr>
            <p:nvPr/>
          </p:nvSpPr>
          <p:spPr bwMode="auto">
            <a:xfrm>
              <a:off x="4992" y="350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77" name="Group 160"/>
          <p:cNvGrpSpPr>
            <a:grpSpLocks/>
          </p:cNvGrpSpPr>
          <p:nvPr/>
        </p:nvGrpSpPr>
        <p:grpSpPr bwMode="auto">
          <a:xfrm>
            <a:off x="2133600" y="5562600"/>
            <a:ext cx="1676400" cy="1066800"/>
            <a:chOff x="4176" y="3072"/>
            <a:chExt cx="1056" cy="672"/>
          </a:xfrm>
        </p:grpSpPr>
        <p:sp>
          <p:nvSpPr>
            <p:cNvPr id="25697" name="Rectangle 161"/>
            <p:cNvSpPr>
              <a:spLocks noChangeArrowheads="1"/>
            </p:cNvSpPr>
            <p:nvPr/>
          </p:nvSpPr>
          <p:spPr bwMode="auto">
            <a:xfrm>
              <a:off x="4464" y="3072"/>
              <a:ext cx="43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latin typeface="Calibri" pitchFamily="34" charset="0"/>
                </a:rPr>
                <a:t>Sex</a:t>
              </a:r>
            </a:p>
            <a:p>
              <a:pPr algn="ctr"/>
              <a:r>
                <a:rPr lang="en-US" sz="1200" b="1">
                  <a:latin typeface="Calibri" pitchFamily="34" charset="0"/>
                </a:rPr>
                <a:t>ANY</a:t>
              </a:r>
            </a:p>
          </p:txBody>
        </p:sp>
        <p:sp>
          <p:nvSpPr>
            <p:cNvPr id="25698" name="Rectangle 162"/>
            <p:cNvSpPr>
              <a:spLocks noChangeArrowheads="1"/>
            </p:cNvSpPr>
            <p:nvPr/>
          </p:nvSpPr>
          <p:spPr bwMode="auto">
            <a:xfrm>
              <a:off x="4176" y="3600"/>
              <a:ext cx="4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latin typeface="Calibri" pitchFamily="34" charset="0"/>
                </a:rPr>
                <a:t>Male</a:t>
              </a:r>
            </a:p>
          </p:txBody>
        </p:sp>
        <p:sp>
          <p:nvSpPr>
            <p:cNvPr id="25699" name="Rectangle 163"/>
            <p:cNvSpPr>
              <a:spLocks noChangeArrowheads="1"/>
            </p:cNvSpPr>
            <p:nvPr/>
          </p:nvSpPr>
          <p:spPr bwMode="auto">
            <a:xfrm>
              <a:off x="4800" y="3600"/>
              <a:ext cx="4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latin typeface="Calibri" pitchFamily="34" charset="0"/>
                </a:rPr>
                <a:t>Female</a:t>
              </a:r>
            </a:p>
          </p:txBody>
        </p:sp>
        <p:sp>
          <p:nvSpPr>
            <p:cNvPr id="25700" name="Line 164"/>
            <p:cNvSpPr>
              <a:spLocks noChangeShapeType="1"/>
            </p:cNvSpPr>
            <p:nvPr/>
          </p:nvSpPr>
          <p:spPr bwMode="auto">
            <a:xfrm>
              <a:off x="4704" y="3408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01" name="Line 165"/>
            <p:cNvSpPr>
              <a:spLocks noChangeShapeType="1"/>
            </p:cNvSpPr>
            <p:nvPr/>
          </p:nvSpPr>
          <p:spPr bwMode="auto">
            <a:xfrm>
              <a:off x="4416" y="3504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02" name="Line 166"/>
            <p:cNvSpPr>
              <a:spLocks noChangeShapeType="1"/>
            </p:cNvSpPr>
            <p:nvPr/>
          </p:nvSpPr>
          <p:spPr bwMode="auto">
            <a:xfrm>
              <a:off x="4416" y="350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03" name="Line 167"/>
            <p:cNvSpPr>
              <a:spLocks noChangeShapeType="1"/>
            </p:cNvSpPr>
            <p:nvPr/>
          </p:nvSpPr>
          <p:spPr bwMode="auto">
            <a:xfrm>
              <a:off x="4992" y="350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78" name="Group 160"/>
          <p:cNvGrpSpPr>
            <a:grpSpLocks/>
          </p:cNvGrpSpPr>
          <p:nvPr/>
        </p:nvGrpSpPr>
        <p:grpSpPr bwMode="auto">
          <a:xfrm>
            <a:off x="3886200" y="5562600"/>
            <a:ext cx="1676400" cy="1066800"/>
            <a:chOff x="4176" y="3072"/>
            <a:chExt cx="1056" cy="672"/>
          </a:xfrm>
        </p:grpSpPr>
        <p:sp>
          <p:nvSpPr>
            <p:cNvPr id="25690" name="Rectangle 161"/>
            <p:cNvSpPr>
              <a:spLocks noChangeArrowheads="1"/>
            </p:cNvSpPr>
            <p:nvPr/>
          </p:nvSpPr>
          <p:spPr bwMode="auto">
            <a:xfrm>
              <a:off x="4464" y="3072"/>
              <a:ext cx="43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latin typeface="Calibri" pitchFamily="34" charset="0"/>
                </a:rPr>
                <a:t>Age</a:t>
              </a:r>
            </a:p>
            <a:p>
              <a:pPr algn="ctr"/>
              <a:r>
                <a:rPr lang="en-US" sz="1200" b="1">
                  <a:latin typeface="Calibri" pitchFamily="34" charset="0"/>
                </a:rPr>
                <a:t>ANY</a:t>
              </a:r>
            </a:p>
          </p:txBody>
        </p:sp>
        <p:sp>
          <p:nvSpPr>
            <p:cNvPr id="25691" name="Rectangle 162"/>
            <p:cNvSpPr>
              <a:spLocks noChangeArrowheads="1"/>
            </p:cNvSpPr>
            <p:nvPr/>
          </p:nvSpPr>
          <p:spPr bwMode="auto">
            <a:xfrm>
              <a:off x="4176" y="3600"/>
              <a:ext cx="4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latin typeface="Calibri" pitchFamily="34" charset="0"/>
                </a:rPr>
                <a:t>25</a:t>
              </a:r>
            </a:p>
          </p:txBody>
        </p:sp>
        <p:sp>
          <p:nvSpPr>
            <p:cNvPr id="25692" name="Rectangle 163"/>
            <p:cNvSpPr>
              <a:spLocks noChangeArrowheads="1"/>
            </p:cNvSpPr>
            <p:nvPr/>
          </p:nvSpPr>
          <p:spPr bwMode="auto">
            <a:xfrm>
              <a:off x="4800" y="3600"/>
              <a:ext cx="4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latin typeface="Calibri" pitchFamily="34" charset="0"/>
                </a:rPr>
                <a:t>40</a:t>
              </a:r>
            </a:p>
          </p:txBody>
        </p:sp>
        <p:sp>
          <p:nvSpPr>
            <p:cNvPr id="25693" name="Line 164"/>
            <p:cNvSpPr>
              <a:spLocks noChangeShapeType="1"/>
            </p:cNvSpPr>
            <p:nvPr/>
          </p:nvSpPr>
          <p:spPr bwMode="auto">
            <a:xfrm>
              <a:off x="4704" y="3408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94" name="Line 165"/>
            <p:cNvSpPr>
              <a:spLocks noChangeShapeType="1"/>
            </p:cNvSpPr>
            <p:nvPr/>
          </p:nvSpPr>
          <p:spPr bwMode="auto">
            <a:xfrm>
              <a:off x="4416" y="3504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95" name="Line 166"/>
            <p:cNvSpPr>
              <a:spLocks noChangeShapeType="1"/>
            </p:cNvSpPr>
            <p:nvPr/>
          </p:nvSpPr>
          <p:spPr bwMode="auto">
            <a:xfrm>
              <a:off x="4416" y="350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96" name="Line 167"/>
            <p:cNvSpPr>
              <a:spLocks noChangeShapeType="1"/>
            </p:cNvSpPr>
            <p:nvPr/>
          </p:nvSpPr>
          <p:spPr bwMode="auto">
            <a:xfrm>
              <a:off x="4992" y="350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79" name="Group 160"/>
          <p:cNvGrpSpPr>
            <a:grpSpLocks/>
          </p:cNvGrpSpPr>
          <p:nvPr/>
        </p:nvGrpSpPr>
        <p:grpSpPr bwMode="auto">
          <a:xfrm>
            <a:off x="5638800" y="5562600"/>
            <a:ext cx="1676400" cy="1066800"/>
            <a:chOff x="4176" y="3072"/>
            <a:chExt cx="1056" cy="672"/>
          </a:xfrm>
        </p:grpSpPr>
        <p:sp>
          <p:nvSpPr>
            <p:cNvPr id="25683" name="Rectangle 161"/>
            <p:cNvSpPr>
              <a:spLocks noChangeArrowheads="1"/>
            </p:cNvSpPr>
            <p:nvPr/>
          </p:nvSpPr>
          <p:spPr bwMode="auto">
            <a:xfrm>
              <a:off x="4464" y="3072"/>
              <a:ext cx="43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latin typeface="Calibri" pitchFamily="34" charset="0"/>
                </a:rPr>
                <a:t>Education</a:t>
              </a:r>
            </a:p>
            <a:p>
              <a:pPr algn="ctr"/>
              <a:r>
                <a:rPr lang="en-US" sz="1200" b="1">
                  <a:latin typeface="Calibri" pitchFamily="34" charset="0"/>
                </a:rPr>
                <a:t>ANY</a:t>
              </a:r>
            </a:p>
          </p:txBody>
        </p:sp>
        <p:sp>
          <p:nvSpPr>
            <p:cNvPr id="25684" name="Rectangle 162"/>
            <p:cNvSpPr>
              <a:spLocks noChangeArrowheads="1"/>
            </p:cNvSpPr>
            <p:nvPr/>
          </p:nvSpPr>
          <p:spPr bwMode="auto">
            <a:xfrm>
              <a:off x="4176" y="3600"/>
              <a:ext cx="4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CA" sz="1200" b="1">
                  <a:latin typeface="Calibri" pitchFamily="34" charset="0"/>
                </a:rPr>
                <a:t>Primary	</a:t>
              </a:r>
              <a:endParaRPr lang="en-US" sz="1200" b="1">
                <a:latin typeface="Calibri" pitchFamily="34" charset="0"/>
              </a:endParaRPr>
            </a:p>
          </p:txBody>
        </p:sp>
        <p:sp>
          <p:nvSpPr>
            <p:cNvPr id="25685" name="Rectangle 163"/>
            <p:cNvSpPr>
              <a:spLocks noChangeArrowheads="1"/>
            </p:cNvSpPr>
            <p:nvPr/>
          </p:nvSpPr>
          <p:spPr bwMode="auto">
            <a:xfrm>
              <a:off x="4800" y="3600"/>
              <a:ext cx="4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CA" sz="1200" b="1">
                  <a:latin typeface="Calibri" pitchFamily="34" charset="0"/>
                </a:rPr>
                <a:t>Secondary</a:t>
              </a:r>
              <a:endParaRPr lang="en-US" sz="1200" b="1">
                <a:latin typeface="Calibri" pitchFamily="34" charset="0"/>
              </a:endParaRPr>
            </a:p>
          </p:txBody>
        </p:sp>
        <p:sp>
          <p:nvSpPr>
            <p:cNvPr id="25686" name="Line 164"/>
            <p:cNvSpPr>
              <a:spLocks noChangeShapeType="1"/>
            </p:cNvSpPr>
            <p:nvPr/>
          </p:nvSpPr>
          <p:spPr bwMode="auto">
            <a:xfrm>
              <a:off x="4704" y="3408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87" name="Line 165"/>
            <p:cNvSpPr>
              <a:spLocks noChangeShapeType="1"/>
            </p:cNvSpPr>
            <p:nvPr/>
          </p:nvSpPr>
          <p:spPr bwMode="auto">
            <a:xfrm>
              <a:off x="4416" y="3504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88" name="Line 166"/>
            <p:cNvSpPr>
              <a:spLocks noChangeShapeType="1"/>
            </p:cNvSpPr>
            <p:nvPr/>
          </p:nvSpPr>
          <p:spPr bwMode="auto">
            <a:xfrm>
              <a:off x="4416" y="350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89" name="Line 167"/>
            <p:cNvSpPr>
              <a:spLocks noChangeShapeType="1"/>
            </p:cNvSpPr>
            <p:nvPr/>
          </p:nvSpPr>
          <p:spPr bwMode="auto">
            <a:xfrm>
              <a:off x="4992" y="350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80" name="Rectangle 118"/>
          <p:cNvSpPr>
            <a:spLocks noChangeArrowheads="1"/>
          </p:cNvSpPr>
          <p:nvPr/>
        </p:nvSpPr>
        <p:spPr bwMode="auto">
          <a:xfrm>
            <a:off x="838200" y="1752600"/>
            <a:ext cx="990600" cy="304800"/>
          </a:xfrm>
          <a:prstGeom prst="rect">
            <a:avLst/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4000" i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LKC-privacy</a:t>
            </a:r>
            <a:endParaRPr lang="en-US" sz="40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682" name="Rectangle 118"/>
          <p:cNvSpPr>
            <a:spLocks noChangeArrowheads="1"/>
          </p:cNvSpPr>
          <p:nvPr/>
        </p:nvSpPr>
        <p:spPr bwMode="auto">
          <a:xfrm>
            <a:off x="2514600" y="1752600"/>
            <a:ext cx="609600" cy="304800"/>
          </a:xfrm>
          <a:prstGeom prst="rect">
            <a:avLst/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921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b="1" smtClean="0">
                <a:solidFill>
                  <a:srgbClr val="003399"/>
                </a:solidFill>
              </a:rPr>
              <a:t>Motivation &amp; background</a:t>
            </a:r>
            <a:r>
              <a:rPr lang="en-US" sz="2800" smtClean="0">
                <a:solidFill>
                  <a:srgbClr val="003399"/>
                </a:solidFill>
              </a:rPr>
              <a:t> </a:t>
            </a:r>
          </a:p>
          <a:p>
            <a:pPr eaLnBrk="1" hangingPunct="1"/>
            <a:r>
              <a:rPr lang="en-US" sz="2800" smtClean="0"/>
              <a:t>Privacy threats &amp; information needs</a:t>
            </a:r>
          </a:p>
          <a:p>
            <a:pPr eaLnBrk="1" hangingPunct="1"/>
            <a:r>
              <a:rPr lang="en-US" sz="2800" smtClean="0"/>
              <a:t>Challenges</a:t>
            </a:r>
          </a:p>
          <a:p>
            <a:pPr eaLnBrk="1" hangingPunct="1"/>
            <a:r>
              <a:rPr lang="en-US" sz="2800" i="1" smtClean="0"/>
              <a:t>LKC-privacy </a:t>
            </a:r>
            <a:r>
              <a:rPr lang="en-US" sz="2800" smtClean="0"/>
              <a:t>model</a:t>
            </a:r>
            <a:endParaRPr lang="en-US" sz="2800" i="1" smtClean="0"/>
          </a:p>
          <a:p>
            <a:pPr eaLnBrk="1" hangingPunct="1"/>
            <a:r>
              <a:rPr lang="en-US" sz="2800" smtClean="0"/>
              <a:t>Experimental results</a:t>
            </a:r>
          </a:p>
          <a:p>
            <a:pPr eaLnBrk="1" hangingPunct="1"/>
            <a:r>
              <a:rPr lang="en-CA" sz="2800" smtClean="0"/>
              <a:t>Related work</a:t>
            </a:r>
            <a:endParaRPr lang="en-US" sz="2800" smtClean="0"/>
          </a:p>
          <a:p>
            <a:pPr eaLnBrk="1" hangingPunct="1"/>
            <a:r>
              <a:rPr lang="en-US" sz="2800" smtClean="0"/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CDCB7E9-45D4-4DBA-BA19-D5FB0816ED68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33B1EA6-FF89-4180-9F56-DE9E85F3684F}" type="slidenum">
              <a:rPr lang="en-US" smtClean="0"/>
              <a:pPr>
                <a:defRPr/>
              </a:pPr>
              <a:t>20</a:t>
            </a:fld>
            <a:endParaRPr lang="en-US" dirty="0" smtClean="0"/>
          </a:p>
        </p:txBody>
      </p:sp>
      <p:sp>
        <p:nvSpPr>
          <p:cNvPr id="26627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6324600" y="1752600"/>
            <a:ext cx="2819400" cy="36576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CA" sz="2600" i="1" smtClean="0"/>
              <a:t>L=2, K=2, C=50%</a:t>
            </a:r>
          </a:p>
          <a:p>
            <a:pPr>
              <a:buFont typeface="Wingdings" pitchFamily="2" charset="2"/>
              <a:buNone/>
            </a:pPr>
            <a:r>
              <a:rPr lang="en-CA" sz="2600" i="1" smtClean="0"/>
              <a:t>QID</a:t>
            </a:r>
            <a:r>
              <a:rPr lang="en-CA" sz="1400" i="1" smtClean="0"/>
              <a:t>1</a:t>
            </a:r>
            <a:r>
              <a:rPr lang="en-CA" sz="2600" i="1" smtClean="0"/>
              <a:t>=&lt;Job, Sex&gt;</a:t>
            </a:r>
          </a:p>
          <a:p>
            <a:pPr>
              <a:buFont typeface="Wingdings" pitchFamily="2" charset="2"/>
              <a:buNone/>
            </a:pPr>
            <a:r>
              <a:rPr lang="en-CA" sz="2600" i="1" smtClean="0"/>
              <a:t>QID</a:t>
            </a:r>
            <a:r>
              <a:rPr lang="en-CA" sz="1400" i="1" smtClean="0"/>
              <a:t>2</a:t>
            </a:r>
            <a:r>
              <a:rPr lang="en-CA" sz="2600" i="1" smtClean="0"/>
              <a:t>=&lt;Job, Age&gt;</a:t>
            </a:r>
          </a:p>
          <a:p>
            <a:pPr>
              <a:buFont typeface="Wingdings" pitchFamily="2" charset="2"/>
              <a:buNone/>
            </a:pPr>
            <a:r>
              <a:rPr lang="en-CA" sz="2600" b="1" i="1" smtClean="0">
                <a:solidFill>
                  <a:srgbClr val="003399"/>
                </a:solidFill>
              </a:rPr>
              <a:t>QID</a:t>
            </a:r>
            <a:r>
              <a:rPr lang="en-CA" sz="1400" b="1" i="1" smtClean="0">
                <a:solidFill>
                  <a:srgbClr val="003399"/>
                </a:solidFill>
              </a:rPr>
              <a:t>3</a:t>
            </a:r>
            <a:r>
              <a:rPr lang="en-CA" sz="2600" b="1" i="1" smtClean="0">
                <a:solidFill>
                  <a:srgbClr val="003399"/>
                </a:solidFill>
              </a:rPr>
              <a:t>=&lt;Job, Edu&gt;</a:t>
            </a:r>
          </a:p>
          <a:p>
            <a:pPr>
              <a:buFont typeface="Wingdings" pitchFamily="2" charset="2"/>
              <a:buNone/>
            </a:pPr>
            <a:r>
              <a:rPr lang="en-CA" sz="2600" i="1" smtClean="0"/>
              <a:t>QID</a:t>
            </a:r>
            <a:r>
              <a:rPr lang="en-CA" sz="1400" i="1" smtClean="0"/>
              <a:t>4</a:t>
            </a:r>
            <a:r>
              <a:rPr lang="en-CA" sz="2600" i="1" smtClean="0"/>
              <a:t>=&lt;Sex, Age&gt;</a:t>
            </a:r>
          </a:p>
          <a:p>
            <a:pPr>
              <a:buFont typeface="Wingdings" pitchFamily="2" charset="2"/>
              <a:buNone/>
            </a:pPr>
            <a:r>
              <a:rPr lang="en-CA" sz="2600" i="1" smtClean="0"/>
              <a:t>QID</a:t>
            </a:r>
            <a:r>
              <a:rPr lang="en-CA" sz="1400" i="1" smtClean="0"/>
              <a:t>5</a:t>
            </a:r>
            <a:r>
              <a:rPr lang="en-CA" sz="2600" i="1" smtClean="0"/>
              <a:t>=&lt;Sex, Edu&gt;</a:t>
            </a:r>
          </a:p>
          <a:p>
            <a:pPr>
              <a:buFont typeface="Wingdings" pitchFamily="2" charset="2"/>
              <a:buNone/>
            </a:pPr>
            <a:r>
              <a:rPr lang="en-CA" sz="2600" i="1" smtClean="0"/>
              <a:t>QID</a:t>
            </a:r>
            <a:r>
              <a:rPr lang="en-CA" sz="1400" i="1" smtClean="0"/>
              <a:t>6</a:t>
            </a:r>
            <a:r>
              <a:rPr lang="en-CA" sz="2600" i="1" smtClean="0"/>
              <a:t>=&lt;Age, Edu&gt;</a:t>
            </a:r>
          </a:p>
          <a:p>
            <a:pPr algn="ctr">
              <a:buFont typeface="Wingdings" pitchFamily="2" charset="2"/>
              <a:buNone/>
            </a:pPr>
            <a:endParaRPr lang="en-US" i="1" smtClean="0"/>
          </a:p>
        </p:txBody>
      </p:sp>
      <p:graphicFrame>
        <p:nvGraphicFramePr>
          <p:cNvPr id="299115" name="Group 107"/>
          <p:cNvGraphicFramePr>
            <a:graphicFrameLocks noGrp="1"/>
          </p:cNvGraphicFramePr>
          <p:nvPr>
            <p:ph sz="quarter" idx="4294967295"/>
          </p:nvPr>
        </p:nvGraphicFramePr>
        <p:xfrm>
          <a:off x="304800" y="1752600"/>
          <a:ext cx="5486400" cy="3261360"/>
        </p:xfrm>
        <a:graphic>
          <a:graphicData uri="http://schemas.openxmlformats.org/drawingml/2006/table">
            <a:tbl>
              <a:tblPr/>
              <a:tblGrid>
                <a:gridCol w="533400"/>
                <a:gridCol w="990600"/>
                <a:gridCol w="659783"/>
                <a:gridCol w="635617"/>
                <a:gridCol w="1130808"/>
                <a:gridCol w="1536192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Job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Education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Surgery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Janitor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Primary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Plastic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Janitor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Primary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Transgender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Janitor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Secondary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Transgender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Janitor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Secondary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Vascular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Mover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Secondary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Urology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Mover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Primary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Plastic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Mover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Secondary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Vascular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Mover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Primary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Urology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6700" name="Group 160"/>
          <p:cNvGrpSpPr>
            <a:grpSpLocks/>
          </p:cNvGrpSpPr>
          <p:nvPr/>
        </p:nvGrpSpPr>
        <p:grpSpPr bwMode="auto">
          <a:xfrm>
            <a:off x="457200" y="5562600"/>
            <a:ext cx="1600200" cy="1066800"/>
            <a:chOff x="4224" y="3072"/>
            <a:chExt cx="1008" cy="672"/>
          </a:xfrm>
        </p:grpSpPr>
        <p:sp>
          <p:nvSpPr>
            <p:cNvPr id="26728" name="Rectangle 161"/>
            <p:cNvSpPr>
              <a:spLocks noChangeArrowheads="1"/>
            </p:cNvSpPr>
            <p:nvPr/>
          </p:nvSpPr>
          <p:spPr bwMode="auto">
            <a:xfrm>
              <a:off x="4464" y="3072"/>
              <a:ext cx="43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latin typeface="Calibri" pitchFamily="34" charset="0"/>
                </a:rPr>
                <a:t>Job</a:t>
              </a:r>
            </a:p>
            <a:p>
              <a:pPr algn="ctr"/>
              <a:r>
                <a:rPr lang="en-US" sz="1200" b="1">
                  <a:latin typeface="Calibri" pitchFamily="34" charset="0"/>
                </a:rPr>
                <a:t>ANY</a:t>
              </a:r>
            </a:p>
          </p:txBody>
        </p:sp>
        <p:sp>
          <p:nvSpPr>
            <p:cNvPr id="26729" name="Rectangle 162"/>
            <p:cNvSpPr>
              <a:spLocks noChangeArrowheads="1"/>
            </p:cNvSpPr>
            <p:nvPr/>
          </p:nvSpPr>
          <p:spPr bwMode="auto">
            <a:xfrm>
              <a:off x="4224" y="3600"/>
              <a:ext cx="4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CA" sz="1200" b="1">
                  <a:latin typeface="Calibri" pitchFamily="34" charset="0"/>
                </a:rPr>
                <a:t>Mover</a:t>
              </a:r>
              <a:endParaRPr lang="en-US" sz="1200" b="1">
                <a:latin typeface="Calibri" pitchFamily="34" charset="0"/>
              </a:endParaRPr>
            </a:p>
          </p:txBody>
        </p:sp>
        <p:sp>
          <p:nvSpPr>
            <p:cNvPr id="26730" name="Rectangle 163"/>
            <p:cNvSpPr>
              <a:spLocks noChangeArrowheads="1"/>
            </p:cNvSpPr>
            <p:nvPr/>
          </p:nvSpPr>
          <p:spPr bwMode="auto">
            <a:xfrm>
              <a:off x="4800" y="3600"/>
              <a:ext cx="4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latin typeface="Calibri" pitchFamily="34" charset="0"/>
                </a:rPr>
                <a:t>Janitor</a:t>
              </a:r>
            </a:p>
          </p:txBody>
        </p:sp>
        <p:sp>
          <p:nvSpPr>
            <p:cNvPr id="26731" name="Line 164"/>
            <p:cNvSpPr>
              <a:spLocks noChangeShapeType="1"/>
            </p:cNvSpPr>
            <p:nvPr/>
          </p:nvSpPr>
          <p:spPr bwMode="auto">
            <a:xfrm>
              <a:off x="4704" y="3408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32" name="Line 165"/>
            <p:cNvSpPr>
              <a:spLocks noChangeShapeType="1"/>
            </p:cNvSpPr>
            <p:nvPr/>
          </p:nvSpPr>
          <p:spPr bwMode="auto">
            <a:xfrm>
              <a:off x="4416" y="3504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33" name="Line 166"/>
            <p:cNvSpPr>
              <a:spLocks noChangeShapeType="1"/>
            </p:cNvSpPr>
            <p:nvPr/>
          </p:nvSpPr>
          <p:spPr bwMode="auto">
            <a:xfrm>
              <a:off x="4416" y="350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34" name="Line 167"/>
            <p:cNvSpPr>
              <a:spLocks noChangeShapeType="1"/>
            </p:cNvSpPr>
            <p:nvPr/>
          </p:nvSpPr>
          <p:spPr bwMode="auto">
            <a:xfrm>
              <a:off x="4992" y="350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701" name="Group 160"/>
          <p:cNvGrpSpPr>
            <a:grpSpLocks/>
          </p:cNvGrpSpPr>
          <p:nvPr/>
        </p:nvGrpSpPr>
        <p:grpSpPr bwMode="auto">
          <a:xfrm>
            <a:off x="2133600" y="5562600"/>
            <a:ext cx="1676400" cy="1066800"/>
            <a:chOff x="4176" y="3072"/>
            <a:chExt cx="1056" cy="672"/>
          </a:xfrm>
        </p:grpSpPr>
        <p:sp>
          <p:nvSpPr>
            <p:cNvPr id="26721" name="Rectangle 161"/>
            <p:cNvSpPr>
              <a:spLocks noChangeArrowheads="1"/>
            </p:cNvSpPr>
            <p:nvPr/>
          </p:nvSpPr>
          <p:spPr bwMode="auto">
            <a:xfrm>
              <a:off x="4464" y="3072"/>
              <a:ext cx="43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latin typeface="Calibri" pitchFamily="34" charset="0"/>
                </a:rPr>
                <a:t>Sex</a:t>
              </a:r>
            </a:p>
            <a:p>
              <a:pPr algn="ctr"/>
              <a:r>
                <a:rPr lang="en-US" sz="1200" b="1">
                  <a:latin typeface="Calibri" pitchFamily="34" charset="0"/>
                </a:rPr>
                <a:t>ANY</a:t>
              </a:r>
            </a:p>
          </p:txBody>
        </p:sp>
        <p:sp>
          <p:nvSpPr>
            <p:cNvPr id="26722" name="Rectangle 162"/>
            <p:cNvSpPr>
              <a:spLocks noChangeArrowheads="1"/>
            </p:cNvSpPr>
            <p:nvPr/>
          </p:nvSpPr>
          <p:spPr bwMode="auto">
            <a:xfrm>
              <a:off x="4176" y="3600"/>
              <a:ext cx="4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latin typeface="Calibri" pitchFamily="34" charset="0"/>
                </a:rPr>
                <a:t>Male</a:t>
              </a:r>
            </a:p>
          </p:txBody>
        </p:sp>
        <p:sp>
          <p:nvSpPr>
            <p:cNvPr id="26723" name="Rectangle 163"/>
            <p:cNvSpPr>
              <a:spLocks noChangeArrowheads="1"/>
            </p:cNvSpPr>
            <p:nvPr/>
          </p:nvSpPr>
          <p:spPr bwMode="auto">
            <a:xfrm>
              <a:off x="4800" y="3600"/>
              <a:ext cx="4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latin typeface="Calibri" pitchFamily="34" charset="0"/>
                </a:rPr>
                <a:t>Female</a:t>
              </a:r>
            </a:p>
          </p:txBody>
        </p:sp>
        <p:sp>
          <p:nvSpPr>
            <p:cNvPr id="26724" name="Line 164"/>
            <p:cNvSpPr>
              <a:spLocks noChangeShapeType="1"/>
            </p:cNvSpPr>
            <p:nvPr/>
          </p:nvSpPr>
          <p:spPr bwMode="auto">
            <a:xfrm>
              <a:off x="4704" y="3408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5" name="Line 165"/>
            <p:cNvSpPr>
              <a:spLocks noChangeShapeType="1"/>
            </p:cNvSpPr>
            <p:nvPr/>
          </p:nvSpPr>
          <p:spPr bwMode="auto">
            <a:xfrm>
              <a:off x="4416" y="3504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6" name="Line 166"/>
            <p:cNvSpPr>
              <a:spLocks noChangeShapeType="1"/>
            </p:cNvSpPr>
            <p:nvPr/>
          </p:nvSpPr>
          <p:spPr bwMode="auto">
            <a:xfrm>
              <a:off x="4416" y="350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7" name="Line 167"/>
            <p:cNvSpPr>
              <a:spLocks noChangeShapeType="1"/>
            </p:cNvSpPr>
            <p:nvPr/>
          </p:nvSpPr>
          <p:spPr bwMode="auto">
            <a:xfrm>
              <a:off x="4992" y="350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702" name="Group 160"/>
          <p:cNvGrpSpPr>
            <a:grpSpLocks/>
          </p:cNvGrpSpPr>
          <p:nvPr/>
        </p:nvGrpSpPr>
        <p:grpSpPr bwMode="auto">
          <a:xfrm>
            <a:off x="3886200" y="5562600"/>
            <a:ext cx="1676400" cy="1066800"/>
            <a:chOff x="4176" y="3072"/>
            <a:chExt cx="1056" cy="672"/>
          </a:xfrm>
        </p:grpSpPr>
        <p:sp>
          <p:nvSpPr>
            <p:cNvPr id="26714" name="Rectangle 161"/>
            <p:cNvSpPr>
              <a:spLocks noChangeArrowheads="1"/>
            </p:cNvSpPr>
            <p:nvPr/>
          </p:nvSpPr>
          <p:spPr bwMode="auto">
            <a:xfrm>
              <a:off x="4464" y="3072"/>
              <a:ext cx="43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latin typeface="Calibri" pitchFamily="34" charset="0"/>
                </a:rPr>
                <a:t>Age</a:t>
              </a:r>
            </a:p>
            <a:p>
              <a:pPr algn="ctr"/>
              <a:r>
                <a:rPr lang="en-US" sz="1200" b="1">
                  <a:latin typeface="Calibri" pitchFamily="34" charset="0"/>
                </a:rPr>
                <a:t>ANY</a:t>
              </a:r>
            </a:p>
          </p:txBody>
        </p:sp>
        <p:sp>
          <p:nvSpPr>
            <p:cNvPr id="26715" name="Rectangle 162"/>
            <p:cNvSpPr>
              <a:spLocks noChangeArrowheads="1"/>
            </p:cNvSpPr>
            <p:nvPr/>
          </p:nvSpPr>
          <p:spPr bwMode="auto">
            <a:xfrm>
              <a:off x="4176" y="3600"/>
              <a:ext cx="4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latin typeface="Calibri" pitchFamily="34" charset="0"/>
                </a:rPr>
                <a:t>25</a:t>
              </a:r>
            </a:p>
          </p:txBody>
        </p:sp>
        <p:sp>
          <p:nvSpPr>
            <p:cNvPr id="26716" name="Rectangle 163"/>
            <p:cNvSpPr>
              <a:spLocks noChangeArrowheads="1"/>
            </p:cNvSpPr>
            <p:nvPr/>
          </p:nvSpPr>
          <p:spPr bwMode="auto">
            <a:xfrm>
              <a:off x="4800" y="3600"/>
              <a:ext cx="4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latin typeface="Calibri" pitchFamily="34" charset="0"/>
                </a:rPr>
                <a:t>40</a:t>
              </a:r>
            </a:p>
          </p:txBody>
        </p:sp>
        <p:sp>
          <p:nvSpPr>
            <p:cNvPr id="26717" name="Line 164"/>
            <p:cNvSpPr>
              <a:spLocks noChangeShapeType="1"/>
            </p:cNvSpPr>
            <p:nvPr/>
          </p:nvSpPr>
          <p:spPr bwMode="auto">
            <a:xfrm>
              <a:off x="4704" y="3408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8" name="Line 165"/>
            <p:cNvSpPr>
              <a:spLocks noChangeShapeType="1"/>
            </p:cNvSpPr>
            <p:nvPr/>
          </p:nvSpPr>
          <p:spPr bwMode="auto">
            <a:xfrm>
              <a:off x="4416" y="3504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9" name="Line 166"/>
            <p:cNvSpPr>
              <a:spLocks noChangeShapeType="1"/>
            </p:cNvSpPr>
            <p:nvPr/>
          </p:nvSpPr>
          <p:spPr bwMode="auto">
            <a:xfrm>
              <a:off x="4416" y="350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0" name="Line 167"/>
            <p:cNvSpPr>
              <a:spLocks noChangeShapeType="1"/>
            </p:cNvSpPr>
            <p:nvPr/>
          </p:nvSpPr>
          <p:spPr bwMode="auto">
            <a:xfrm>
              <a:off x="4992" y="350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703" name="Group 160"/>
          <p:cNvGrpSpPr>
            <a:grpSpLocks/>
          </p:cNvGrpSpPr>
          <p:nvPr/>
        </p:nvGrpSpPr>
        <p:grpSpPr bwMode="auto">
          <a:xfrm>
            <a:off x="5638800" y="5562600"/>
            <a:ext cx="1676400" cy="1066800"/>
            <a:chOff x="4176" y="3072"/>
            <a:chExt cx="1056" cy="672"/>
          </a:xfrm>
        </p:grpSpPr>
        <p:sp>
          <p:nvSpPr>
            <p:cNvPr id="26707" name="Rectangle 161"/>
            <p:cNvSpPr>
              <a:spLocks noChangeArrowheads="1"/>
            </p:cNvSpPr>
            <p:nvPr/>
          </p:nvSpPr>
          <p:spPr bwMode="auto">
            <a:xfrm>
              <a:off x="4464" y="3072"/>
              <a:ext cx="43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latin typeface="Calibri" pitchFamily="34" charset="0"/>
                </a:rPr>
                <a:t>Education</a:t>
              </a:r>
            </a:p>
            <a:p>
              <a:pPr algn="ctr"/>
              <a:r>
                <a:rPr lang="en-US" sz="1200" b="1">
                  <a:latin typeface="Calibri" pitchFamily="34" charset="0"/>
                </a:rPr>
                <a:t>ANY</a:t>
              </a:r>
            </a:p>
          </p:txBody>
        </p:sp>
        <p:sp>
          <p:nvSpPr>
            <p:cNvPr id="26708" name="Rectangle 162"/>
            <p:cNvSpPr>
              <a:spLocks noChangeArrowheads="1"/>
            </p:cNvSpPr>
            <p:nvPr/>
          </p:nvSpPr>
          <p:spPr bwMode="auto">
            <a:xfrm>
              <a:off x="4176" y="3600"/>
              <a:ext cx="4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CA" sz="1200" b="1">
                  <a:latin typeface="Calibri" pitchFamily="34" charset="0"/>
                </a:rPr>
                <a:t>Primary	</a:t>
              </a:r>
              <a:endParaRPr lang="en-US" sz="1200" b="1">
                <a:latin typeface="Calibri" pitchFamily="34" charset="0"/>
              </a:endParaRPr>
            </a:p>
          </p:txBody>
        </p:sp>
        <p:sp>
          <p:nvSpPr>
            <p:cNvPr id="26709" name="Rectangle 163"/>
            <p:cNvSpPr>
              <a:spLocks noChangeArrowheads="1"/>
            </p:cNvSpPr>
            <p:nvPr/>
          </p:nvSpPr>
          <p:spPr bwMode="auto">
            <a:xfrm>
              <a:off x="4800" y="3600"/>
              <a:ext cx="4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CA" sz="1200" b="1">
                  <a:latin typeface="Calibri" pitchFamily="34" charset="0"/>
                </a:rPr>
                <a:t>Secondary</a:t>
              </a:r>
              <a:endParaRPr lang="en-US" sz="1200" b="1">
                <a:latin typeface="Calibri" pitchFamily="34" charset="0"/>
              </a:endParaRPr>
            </a:p>
          </p:txBody>
        </p:sp>
        <p:sp>
          <p:nvSpPr>
            <p:cNvPr id="26710" name="Line 164"/>
            <p:cNvSpPr>
              <a:spLocks noChangeShapeType="1"/>
            </p:cNvSpPr>
            <p:nvPr/>
          </p:nvSpPr>
          <p:spPr bwMode="auto">
            <a:xfrm>
              <a:off x="4704" y="3408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1" name="Line 165"/>
            <p:cNvSpPr>
              <a:spLocks noChangeShapeType="1"/>
            </p:cNvSpPr>
            <p:nvPr/>
          </p:nvSpPr>
          <p:spPr bwMode="auto">
            <a:xfrm>
              <a:off x="4416" y="3504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2" name="Line 166"/>
            <p:cNvSpPr>
              <a:spLocks noChangeShapeType="1"/>
            </p:cNvSpPr>
            <p:nvPr/>
          </p:nvSpPr>
          <p:spPr bwMode="auto">
            <a:xfrm>
              <a:off x="4416" y="350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3" name="Line 167"/>
            <p:cNvSpPr>
              <a:spLocks noChangeShapeType="1"/>
            </p:cNvSpPr>
            <p:nvPr/>
          </p:nvSpPr>
          <p:spPr bwMode="auto">
            <a:xfrm>
              <a:off x="4992" y="350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704" name="Rectangle 118"/>
          <p:cNvSpPr>
            <a:spLocks noChangeArrowheads="1"/>
          </p:cNvSpPr>
          <p:nvPr/>
        </p:nvSpPr>
        <p:spPr bwMode="auto">
          <a:xfrm>
            <a:off x="838200" y="1752600"/>
            <a:ext cx="990600" cy="304800"/>
          </a:xfrm>
          <a:prstGeom prst="rect">
            <a:avLst/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4000" i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LKC-privacy</a:t>
            </a:r>
            <a:endParaRPr lang="en-US" sz="40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706" name="Rectangle 118"/>
          <p:cNvSpPr>
            <a:spLocks noChangeArrowheads="1"/>
          </p:cNvSpPr>
          <p:nvPr/>
        </p:nvSpPr>
        <p:spPr bwMode="auto">
          <a:xfrm>
            <a:off x="3124200" y="1752600"/>
            <a:ext cx="1143000" cy="304800"/>
          </a:xfrm>
          <a:prstGeom prst="rect">
            <a:avLst/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AF5EEE0-96E3-4796-BA4A-F9AA66196614}" type="slidenum">
              <a:rPr lang="en-US" smtClean="0"/>
              <a:pPr>
                <a:defRPr/>
              </a:pPr>
              <a:t>21</a:t>
            </a:fld>
            <a:endParaRPr lang="en-US" dirty="0" smtClean="0"/>
          </a:p>
        </p:txBody>
      </p:sp>
      <p:sp>
        <p:nvSpPr>
          <p:cNvPr id="27651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6324600" y="1752600"/>
            <a:ext cx="2819400" cy="36576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CA" sz="2600" i="1" smtClean="0"/>
              <a:t>L=2, K=2, C=50%</a:t>
            </a:r>
          </a:p>
          <a:p>
            <a:pPr>
              <a:buFont typeface="Wingdings" pitchFamily="2" charset="2"/>
              <a:buNone/>
            </a:pPr>
            <a:r>
              <a:rPr lang="en-CA" sz="2600" i="1" smtClean="0"/>
              <a:t>QID</a:t>
            </a:r>
            <a:r>
              <a:rPr lang="en-CA" sz="1400" i="1" smtClean="0"/>
              <a:t>1</a:t>
            </a:r>
            <a:r>
              <a:rPr lang="en-CA" sz="2600" i="1" smtClean="0"/>
              <a:t>=&lt;Job, Sex&gt;</a:t>
            </a:r>
          </a:p>
          <a:p>
            <a:pPr>
              <a:buFont typeface="Wingdings" pitchFamily="2" charset="2"/>
              <a:buNone/>
            </a:pPr>
            <a:r>
              <a:rPr lang="en-CA" sz="2600" i="1" smtClean="0"/>
              <a:t>QID</a:t>
            </a:r>
            <a:r>
              <a:rPr lang="en-CA" sz="1400" i="1" smtClean="0"/>
              <a:t>2</a:t>
            </a:r>
            <a:r>
              <a:rPr lang="en-CA" sz="2600" i="1" smtClean="0"/>
              <a:t>=&lt;Job, Age&gt;</a:t>
            </a:r>
          </a:p>
          <a:p>
            <a:pPr>
              <a:buFont typeface="Wingdings" pitchFamily="2" charset="2"/>
              <a:buNone/>
            </a:pPr>
            <a:r>
              <a:rPr lang="en-CA" sz="2600" i="1" smtClean="0"/>
              <a:t>QID</a:t>
            </a:r>
            <a:r>
              <a:rPr lang="en-CA" sz="1400" i="1" smtClean="0"/>
              <a:t>3</a:t>
            </a:r>
            <a:r>
              <a:rPr lang="en-CA" sz="2600" i="1" smtClean="0"/>
              <a:t>=&lt;Job, Edu&gt;</a:t>
            </a:r>
          </a:p>
          <a:p>
            <a:pPr>
              <a:buFont typeface="Wingdings" pitchFamily="2" charset="2"/>
              <a:buNone/>
            </a:pPr>
            <a:r>
              <a:rPr lang="en-CA" sz="2600" b="1" i="1" smtClean="0">
                <a:solidFill>
                  <a:srgbClr val="003399"/>
                </a:solidFill>
              </a:rPr>
              <a:t>QID</a:t>
            </a:r>
            <a:r>
              <a:rPr lang="en-CA" sz="1400" b="1" i="1" smtClean="0">
                <a:solidFill>
                  <a:srgbClr val="003399"/>
                </a:solidFill>
              </a:rPr>
              <a:t>4</a:t>
            </a:r>
            <a:r>
              <a:rPr lang="en-CA" sz="2600" b="1" i="1" smtClean="0">
                <a:solidFill>
                  <a:srgbClr val="003399"/>
                </a:solidFill>
              </a:rPr>
              <a:t>=&lt;Sex, Age&gt;</a:t>
            </a:r>
          </a:p>
          <a:p>
            <a:pPr>
              <a:buFont typeface="Wingdings" pitchFamily="2" charset="2"/>
              <a:buNone/>
            </a:pPr>
            <a:r>
              <a:rPr lang="en-CA" sz="2600" i="1" smtClean="0"/>
              <a:t>QID</a:t>
            </a:r>
            <a:r>
              <a:rPr lang="en-CA" sz="1400" i="1" smtClean="0"/>
              <a:t>5</a:t>
            </a:r>
            <a:r>
              <a:rPr lang="en-CA" sz="2600" i="1" smtClean="0"/>
              <a:t>=&lt;Sex, Edu&gt;</a:t>
            </a:r>
          </a:p>
          <a:p>
            <a:pPr>
              <a:buFont typeface="Wingdings" pitchFamily="2" charset="2"/>
              <a:buNone/>
            </a:pPr>
            <a:r>
              <a:rPr lang="en-CA" sz="2600" i="1" smtClean="0"/>
              <a:t>QID</a:t>
            </a:r>
            <a:r>
              <a:rPr lang="en-CA" sz="1400" i="1" smtClean="0"/>
              <a:t>6</a:t>
            </a:r>
            <a:r>
              <a:rPr lang="en-CA" sz="2600" i="1" smtClean="0"/>
              <a:t>=&lt;Age, Edu&gt;</a:t>
            </a:r>
          </a:p>
          <a:p>
            <a:pPr algn="ctr">
              <a:buFont typeface="Wingdings" pitchFamily="2" charset="2"/>
              <a:buNone/>
            </a:pPr>
            <a:endParaRPr lang="en-US" i="1" smtClean="0"/>
          </a:p>
        </p:txBody>
      </p:sp>
      <p:graphicFrame>
        <p:nvGraphicFramePr>
          <p:cNvPr id="299115" name="Group 107"/>
          <p:cNvGraphicFramePr>
            <a:graphicFrameLocks noGrp="1"/>
          </p:cNvGraphicFramePr>
          <p:nvPr>
            <p:ph sz="quarter" idx="4294967295"/>
          </p:nvPr>
        </p:nvGraphicFramePr>
        <p:xfrm>
          <a:off x="304800" y="1752600"/>
          <a:ext cx="5486400" cy="3261360"/>
        </p:xfrm>
        <a:graphic>
          <a:graphicData uri="http://schemas.openxmlformats.org/drawingml/2006/table">
            <a:tbl>
              <a:tblPr/>
              <a:tblGrid>
                <a:gridCol w="563672"/>
                <a:gridCol w="960328"/>
                <a:gridCol w="659783"/>
                <a:gridCol w="635617"/>
                <a:gridCol w="1130808"/>
                <a:gridCol w="1536192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Job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Education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Surgery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Janitor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Primary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Plastic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Janitor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Primary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Transgender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Janitor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Secondary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Transgender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Janitor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Secondary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Vascular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Mover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Secondary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Urology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Mover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Primary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Plastic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Mover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Secondary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Vascular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Mover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Primary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Urology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7724" name="Group 160"/>
          <p:cNvGrpSpPr>
            <a:grpSpLocks/>
          </p:cNvGrpSpPr>
          <p:nvPr/>
        </p:nvGrpSpPr>
        <p:grpSpPr bwMode="auto">
          <a:xfrm>
            <a:off x="457200" y="5562600"/>
            <a:ext cx="1600200" cy="1066800"/>
            <a:chOff x="4224" y="3072"/>
            <a:chExt cx="1008" cy="672"/>
          </a:xfrm>
        </p:grpSpPr>
        <p:sp>
          <p:nvSpPr>
            <p:cNvPr id="27751" name="Rectangle 161"/>
            <p:cNvSpPr>
              <a:spLocks noChangeArrowheads="1"/>
            </p:cNvSpPr>
            <p:nvPr/>
          </p:nvSpPr>
          <p:spPr bwMode="auto">
            <a:xfrm>
              <a:off x="4464" y="3072"/>
              <a:ext cx="43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latin typeface="Calibri" pitchFamily="34" charset="0"/>
                </a:rPr>
                <a:t>Job</a:t>
              </a:r>
            </a:p>
            <a:p>
              <a:pPr algn="ctr"/>
              <a:r>
                <a:rPr lang="en-US" sz="1200" b="1">
                  <a:latin typeface="Calibri" pitchFamily="34" charset="0"/>
                </a:rPr>
                <a:t>ANY</a:t>
              </a:r>
            </a:p>
          </p:txBody>
        </p:sp>
        <p:sp>
          <p:nvSpPr>
            <p:cNvPr id="27752" name="Rectangle 162"/>
            <p:cNvSpPr>
              <a:spLocks noChangeArrowheads="1"/>
            </p:cNvSpPr>
            <p:nvPr/>
          </p:nvSpPr>
          <p:spPr bwMode="auto">
            <a:xfrm>
              <a:off x="4224" y="3600"/>
              <a:ext cx="4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CA" sz="1200" b="1">
                  <a:latin typeface="Calibri" pitchFamily="34" charset="0"/>
                </a:rPr>
                <a:t>Mover</a:t>
              </a:r>
              <a:endParaRPr lang="en-US" sz="1200" b="1">
                <a:latin typeface="Calibri" pitchFamily="34" charset="0"/>
              </a:endParaRPr>
            </a:p>
          </p:txBody>
        </p:sp>
        <p:sp>
          <p:nvSpPr>
            <p:cNvPr id="27753" name="Rectangle 163"/>
            <p:cNvSpPr>
              <a:spLocks noChangeArrowheads="1"/>
            </p:cNvSpPr>
            <p:nvPr/>
          </p:nvSpPr>
          <p:spPr bwMode="auto">
            <a:xfrm>
              <a:off x="4800" y="3600"/>
              <a:ext cx="4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latin typeface="Calibri" pitchFamily="34" charset="0"/>
                </a:rPr>
                <a:t>Janitor</a:t>
              </a:r>
            </a:p>
          </p:txBody>
        </p:sp>
        <p:sp>
          <p:nvSpPr>
            <p:cNvPr id="27754" name="Line 164"/>
            <p:cNvSpPr>
              <a:spLocks noChangeShapeType="1"/>
            </p:cNvSpPr>
            <p:nvPr/>
          </p:nvSpPr>
          <p:spPr bwMode="auto">
            <a:xfrm>
              <a:off x="4704" y="3408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5" name="Line 165"/>
            <p:cNvSpPr>
              <a:spLocks noChangeShapeType="1"/>
            </p:cNvSpPr>
            <p:nvPr/>
          </p:nvSpPr>
          <p:spPr bwMode="auto">
            <a:xfrm>
              <a:off x="4416" y="3504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6" name="Line 166"/>
            <p:cNvSpPr>
              <a:spLocks noChangeShapeType="1"/>
            </p:cNvSpPr>
            <p:nvPr/>
          </p:nvSpPr>
          <p:spPr bwMode="auto">
            <a:xfrm>
              <a:off x="4416" y="350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7" name="Line 167"/>
            <p:cNvSpPr>
              <a:spLocks noChangeShapeType="1"/>
            </p:cNvSpPr>
            <p:nvPr/>
          </p:nvSpPr>
          <p:spPr bwMode="auto">
            <a:xfrm>
              <a:off x="4992" y="350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725" name="Group 160"/>
          <p:cNvGrpSpPr>
            <a:grpSpLocks/>
          </p:cNvGrpSpPr>
          <p:nvPr/>
        </p:nvGrpSpPr>
        <p:grpSpPr bwMode="auto">
          <a:xfrm>
            <a:off x="2133600" y="5562600"/>
            <a:ext cx="1676400" cy="1066800"/>
            <a:chOff x="4176" y="3072"/>
            <a:chExt cx="1056" cy="672"/>
          </a:xfrm>
        </p:grpSpPr>
        <p:sp>
          <p:nvSpPr>
            <p:cNvPr id="27744" name="Rectangle 161"/>
            <p:cNvSpPr>
              <a:spLocks noChangeArrowheads="1"/>
            </p:cNvSpPr>
            <p:nvPr/>
          </p:nvSpPr>
          <p:spPr bwMode="auto">
            <a:xfrm>
              <a:off x="4464" y="3072"/>
              <a:ext cx="43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latin typeface="Calibri" pitchFamily="34" charset="0"/>
                </a:rPr>
                <a:t>Sex</a:t>
              </a:r>
            </a:p>
            <a:p>
              <a:pPr algn="ctr"/>
              <a:r>
                <a:rPr lang="en-US" sz="1200" b="1">
                  <a:latin typeface="Calibri" pitchFamily="34" charset="0"/>
                </a:rPr>
                <a:t>ANY</a:t>
              </a:r>
            </a:p>
          </p:txBody>
        </p:sp>
        <p:sp>
          <p:nvSpPr>
            <p:cNvPr id="27745" name="Rectangle 162"/>
            <p:cNvSpPr>
              <a:spLocks noChangeArrowheads="1"/>
            </p:cNvSpPr>
            <p:nvPr/>
          </p:nvSpPr>
          <p:spPr bwMode="auto">
            <a:xfrm>
              <a:off x="4176" y="3600"/>
              <a:ext cx="4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latin typeface="Calibri" pitchFamily="34" charset="0"/>
                </a:rPr>
                <a:t>Male</a:t>
              </a:r>
            </a:p>
          </p:txBody>
        </p:sp>
        <p:sp>
          <p:nvSpPr>
            <p:cNvPr id="27746" name="Rectangle 163"/>
            <p:cNvSpPr>
              <a:spLocks noChangeArrowheads="1"/>
            </p:cNvSpPr>
            <p:nvPr/>
          </p:nvSpPr>
          <p:spPr bwMode="auto">
            <a:xfrm>
              <a:off x="4800" y="3600"/>
              <a:ext cx="4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latin typeface="Calibri" pitchFamily="34" charset="0"/>
                </a:rPr>
                <a:t>Female</a:t>
              </a:r>
            </a:p>
          </p:txBody>
        </p:sp>
        <p:sp>
          <p:nvSpPr>
            <p:cNvPr id="27747" name="Line 164"/>
            <p:cNvSpPr>
              <a:spLocks noChangeShapeType="1"/>
            </p:cNvSpPr>
            <p:nvPr/>
          </p:nvSpPr>
          <p:spPr bwMode="auto">
            <a:xfrm>
              <a:off x="4704" y="3408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8" name="Line 165"/>
            <p:cNvSpPr>
              <a:spLocks noChangeShapeType="1"/>
            </p:cNvSpPr>
            <p:nvPr/>
          </p:nvSpPr>
          <p:spPr bwMode="auto">
            <a:xfrm>
              <a:off x="4416" y="3504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9" name="Line 166"/>
            <p:cNvSpPr>
              <a:spLocks noChangeShapeType="1"/>
            </p:cNvSpPr>
            <p:nvPr/>
          </p:nvSpPr>
          <p:spPr bwMode="auto">
            <a:xfrm>
              <a:off x="4416" y="350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50" name="Line 167"/>
            <p:cNvSpPr>
              <a:spLocks noChangeShapeType="1"/>
            </p:cNvSpPr>
            <p:nvPr/>
          </p:nvSpPr>
          <p:spPr bwMode="auto">
            <a:xfrm>
              <a:off x="4992" y="350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726" name="Group 160"/>
          <p:cNvGrpSpPr>
            <a:grpSpLocks/>
          </p:cNvGrpSpPr>
          <p:nvPr/>
        </p:nvGrpSpPr>
        <p:grpSpPr bwMode="auto">
          <a:xfrm>
            <a:off x="3886200" y="5562600"/>
            <a:ext cx="1676400" cy="1066800"/>
            <a:chOff x="4176" y="3072"/>
            <a:chExt cx="1056" cy="672"/>
          </a:xfrm>
        </p:grpSpPr>
        <p:sp>
          <p:nvSpPr>
            <p:cNvPr id="27737" name="Rectangle 161"/>
            <p:cNvSpPr>
              <a:spLocks noChangeArrowheads="1"/>
            </p:cNvSpPr>
            <p:nvPr/>
          </p:nvSpPr>
          <p:spPr bwMode="auto">
            <a:xfrm>
              <a:off x="4464" y="3072"/>
              <a:ext cx="43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latin typeface="Calibri" pitchFamily="34" charset="0"/>
                </a:rPr>
                <a:t>Age</a:t>
              </a:r>
            </a:p>
            <a:p>
              <a:pPr algn="ctr"/>
              <a:r>
                <a:rPr lang="en-US" sz="1200" b="1">
                  <a:latin typeface="Calibri" pitchFamily="34" charset="0"/>
                </a:rPr>
                <a:t>ANY</a:t>
              </a:r>
            </a:p>
          </p:txBody>
        </p:sp>
        <p:sp>
          <p:nvSpPr>
            <p:cNvPr id="27738" name="Rectangle 162"/>
            <p:cNvSpPr>
              <a:spLocks noChangeArrowheads="1"/>
            </p:cNvSpPr>
            <p:nvPr/>
          </p:nvSpPr>
          <p:spPr bwMode="auto">
            <a:xfrm>
              <a:off x="4176" y="3600"/>
              <a:ext cx="4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latin typeface="Calibri" pitchFamily="34" charset="0"/>
                </a:rPr>
                <a:t>25</a:t>
              </a:r>
            </a:p>
          </p:txBody>
        </p:sp>
        <p:sp>
          <p:nvSpPr>
            <p:cNvPr id="27739" name="Rectangle 163"/>
            <p:cNvSpPr>
              <a:spLocks noChangeArrowheads="1"/>
            </p:cNvSpPr>
            <p:nvPr/>
          </p:nvSpPr>
          <p:spPr bwMode="auto">
            <a:xfrm>
              <a:off x="4800" y="3600"/>
              <a:ext cx="4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latin typeface="Calibri" pitchFamily="34" charset="0"/>
                </a:rPr>
                <a:t>40</a:t>
              </a:r>
            </a:p>
          </p:txBody>
        </p:sp>
        <p:sp>
          <p:nvSpPr>
            <p:cNvPr id="27740" name="Line 164"/>
            <p:cNvSpPr>
              <a:spLocks noChangeShapeType="1"/>
            </p:cNvSpPr>
            <p:nvPr/>
          </p:nvSpPr>
          <p:spPr bwMode="auto">
            <a:xfrm>
              <a:off x="4704" y="3408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1" name="Line 165"/>
            <p:cNvSpPr>
              <a:spLocks noChangeShapeType="1"/>
            </p:cNvSpPr>
            <p:nvPr/>
          </p:nvSpPr>
          <p:spPr bwMode="auto">
            <a:xfrm>
              <a:off x="4416" y="3504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2" name="Line 166"/>
            <p:cNvSpPr>
              <a:spLocks noChangeShapeType="1"/>
            </p:cNvSpPr>
            <p:nvPr/>
          </p:nvSpPr>
          <p:spPr bwMode="auto">
            <a:xfrm>
              <a:off x="4416" y="350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3" name="Line 167"/>
            <p:cNvSpPr>
              <a:spLocks noChangeShapeType="1"/>
            </p:cNvSpPr>
            <p:nvPr/>
          </p:nvSpPr>
          <p:spPr bwMode="auto">
            <a:xfrm>
              <a:off x="4992" y="350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727" name="Group 160"/>
          <p:cNvGrpSpPr>
            <a:grpSpLocks/>
          </p:cNvGrpSpPr>
          <p:nvPr/>
        </p:nvGrpSpPr>
        <p:grpSpPr bwMode="auto">
          <a:xfrm>
            <a:off x="5638800" y="5562600"/>
            <a:ext cx="1676400" cy="1066800"/>
            <a:chOff x="4176" y="3072"/>
            <a:chExt cx="1056" cy="672"/>
          </a:xfrm>
        </p:grpSpPr>
        <p:sp>
          <p:nvSpPr>
            <p:cNvPr id="27730" name="Rectangle 161"/>
            <p:cNvSpPr>
              <a:spLocks noChangeArrowheads="1"/>
            </p:cNvSpPr>
            <p:nvPr/>
          </p:nvSpPr>
          <p:spPr bwMode="auto">
            <a:xfrm>
              <a:off x="4464" y="3072"/>
              <a:ext cx="43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latin typeface="Calibri" pitchFamily="34" charset="0"/>
                </a:rPr>
                <a:t>Education</a:t>
              </a:r>
            </a:p>
            <a:p>
              <a:pPr algn="ctr"/>
              <a:r>
                <a:rPr lang="en-US" sz="1200" b="1">
                  <a:latin typeface="Calibri" pitchFamily="34" charset="0"/>
                </a:rPr>
                <a:t>ANY</a:t>
              </a:r>
            </a:p>
          </p:txBody>
        </p:sp>
        <p:sp>
          <p:nvSpPr>
            <p:cNvPr id="27731" name="Rectangle 162"/>
            <p:cNvSpPr>
              <a:spLocks noChangeArrowheads="1"/>
            </p:cNvSpPr>
            <p:nvPr/>
          </p:nvSpPr>
          <p:spPr bwMode="auto">
            <a:xfrm>
              <a:off x="4176" y="3600"/>
              <a:ext cx="4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CA" sz="1200" b="1">
                  <a:latin typeface="Calibri" pitchFamily="34" charset="0"/>
                </a:rPr>
                <a:t>Primary	</a:t>
              </a:r>
              <a:endParaRPr lang="en-US" sz="1200" b="1">
                <a:latin typeface="Calibri" pitchFamily="34" charset="0"/>
              </a:endParaRPr>
            </a:p>
          </p:txBody>
        </p:sp>
        <p:sp>
          <p:nvSpPr>
            <p:cNvPr id="27732" name="Rectangle 163"/>
            <p:cNvSpPr>
              <a:spLocks noChangeArrowheads="1"/>
            </p:cNvSpPr>
            <p:nvPr/>
          </p:nvSpPr>
          <p:spPr bwMode="auto">
            <a:xfrm>
              <a:off x="4800" y="3600"/>
              <a:ext cx="4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CA" sz="1200" b="1">
                  <a:latin typeface="Calibri" pitchFamily="34" charset="0"/>
                </a:rPr>
                <a:t>Secondary</a:t>
              </a:r>
              <a:endParaRPr lang="en-US" sz="1200" b="1">
                <a:latin typeface="Calibri" pitchFamily="34" charset="0"/>
              </a:endParaRPr>
            </a:p>
          </p:txBody>
        </p:sp>
        <p:sp>
          <p:nvSpPr>
            <p:cNvPr id="27733" name="Line 164"/>
            <p:cNvSpPr>
              <a:spLocks noChangeShapeType="1"/>
            </p:cNvSpPr>
            <p:nvPr/>
          </p:nvSpPr>
          <p:spPr bwMode="auto">
            <a:xfrm>
              <a:off x="4704" y="3408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4" name="Line 165"/>
            <p:cNvSpPr>
              <a:spLocks noChangeShapeType="1"/>
            </p:cNvSpPr>
            <p:nvPr/>
          </p:nvSpPr>
          <p:spPr bwMode="auto">
            <a:xfrm>
              <a:off x="4416" y="3504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5" name="Line 166"/>
            <p:cNvSpPr>
              <a:spLocks noChangeShapeType="1"/>
            </p:cNvSpPr>
            <p:nvPr/>
          </p:nvSpPr>
          <p:spPr bwMode="auto">
            <a:xfrm>
              <a:off x="4416" y="350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6" name="Line 167"/>
            <p:cNvSpPr>
              <a:spLocks noChangeShapeType="1"/>
            </p:cNvSpPr>
            <p:nvPr/>
          </p:nvSpPr>
          <p:spPr bwMode="auto">
            <a:xfrm>
              <a:off x="4992" y="350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728" name="Rectangle 118"/>
          <p:cNvSpPr>
            <a:spLocks noChangeArrowheads="1"/>
          </p:cNvSpPr>
          <p:nvPr/>
        </p:nvSpPr>
        <p:spPr bwMode="auto">
          <a:xfrm>
            <a:off x="1828800" y="1752600"/>
            <a:ext cx="1295400" cy="304800"/>
          </a:xfrm>
          <a:prstGeom prst="rect">
            <a:avLst/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4400" i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LKC-privacy</a:t>
            </a: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F5CDEEC4-08B2-4C7F-B061-F4A17A0EEE10}" type="slidenum">
              <a:rPr lang="en-US" smtClean="0"/>
              <a:pPr>
                <a:defRPr/>
              </a:pPr>
              <a:t>22</a:t>
            </a:fld>
            <a:endParaRPr lang="en-US" dirty="0" smtClean="0"/>
          </a:p>
        </p:txBody>
      </p:sp>
      <p:sp>
        <p:nvSpPr>
          <p:cNvPr id="28675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6324600" y="1752600"/>
            <a:ext cx="2819400" cy="36576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CA" sz="2600" i="1" smtClean="0"/>
              <a:t>L=2, K=2, C=50%</a:t>
            </a:r>
          </a:p>
          <a:p>
            <a:pPr>
              <a:buFont typeface="Wingdings" pitchFamily="2" charset="2"/>
              <a:buNone/>
            </a:pPr>
            <a:r>
              <a:rPr lang="en-CA" sz="2600" i="1" smtClean="0"/>
              <a:t>QID</a:t>
            </a:r>
            <a:r>
              <a:rPr lang="en-CA" sz="1400" i="1" smtClean="0"/>
              <a:t>1</a:t>
            </a:r>
            <a:r>
              <a:rPr lang="en-CA" sz="2600" i="1" smtClean="0"/>
              <a:t>=&lt;Job, Sex&gt;</a:t>
            </a:r>
          </a:p>
          <a:p>
            <a:pPr>
              <a:buFont typeface="Wingdings" pitchFamily="2" charset="2"/>
              <a:buNone/>
            </a:pPr>
            <a:r>
              <a:rPr lang="en-CA" sz="2600" i="1" smtClean="0"/>
              <a:t>QID</a:t>
            </a:r>
            <a:r>
              <a:rPr lang="en-CA" sz="1400" i="1" smtClean="0"/>
              <a:t>2</a:t>
            </a:r>
            <a:r>
              <a:rPr lang="en-CA" sz="2600" i="1" smtClean="0"/>
              <a:t>=&lt;Job, Age&gt;</a:t>
            </a:r>
          </a:p>
          <a:p>
            <a:pPr>
              <a:buFont typeface="Wingdings" pitchFamily="2" charset="2"/>
              <a:buNone/>
            </a:pPr>
            <a:r>
              <a:rPr lang="en-CA" sz="2600" i="1" smtClean="0"/>
              <a:t>QID</a:t>
            </a:r>
            <a:r>
              <a:rPr lang="en-CA" sz="1400" i="1" smtClean="0"/>
              <a:t>3</a:t>
            </a:r>
            <a:r>
              <a:rPr lang="en-CA" sz="2600" i="1" smtClean="0"/>
              <a:t>=&lt;Job, Edu&gt;</a:t>
            </a:r>
          </a:p>
          <a:p>
            <a:pPr>
              <a:buFont typeface="Wingdings" pitchFamily="2" charset="2"/>
              <a:buNone/>
            </a:pPr>
            <a:r>
              <a:rPr lang="en-CA" sz="2600" i="1" smtClean="0"/>
              <a:t>QID</a:t>
            </a:r>
            <a:r>
              <a:rPr lang="en-CA" sz="1400" i="1" smtClean="0"/>
              <a:t>4</a:t>
            </a:r>
            <a:r>
              <a:rPr lang="en-CA" sz="2600" i="1" smtClean="0"/>
              <a:t>=&lt;Sex, Age&gt;</a:t>
            </a:r>
          </a:p>
          <a:p>
            <a:pPr>
              <a:buFont typeface="Wingdings" pitchFamily="2" charset="2"/>
              <a:buNone/>
            </a:pPr>
            <a:r>
              <a:rPr lang="en-CA" sz="2600" b="1" i="1" smtClean="0">
                <a:solidFill>
                  <a:srgbClr val="003399"/>
                </a:solidFill>
              </a:rPr>
              <a:t>QID</a:t>
            </a:r>
            <a:r>
              <a:rPr lang="en-CA" sz="1400" b="1" i="1" smtClean="0">
                <a:solidFill>
                  <a:srgbClr val="003399"/>
                </a:solidFill>
              </a:rPr>
              <a:t>5</a:t>
            </a:r>
            <a:r>
              <a:rPr lang="en-CA" sz="2600" b="1" i="1" smtClean="0">
                <a:solidFill>
                  <a:srgbClr val="003399"/>
                </a:solidFill>
              </a:rPr>
              <a:t>=&lt;Sex, Edu&gt;</a:t>
            </a:r>
          </a:p>
          <a:p>
            <a:pPr>
              <a:buFont typeface="Wingdings" pitchFamily="2" charset="2"/>
              <a:buNone/>
            </a:pPr>
            <a:r>
              <a:rPr lang="en-CA" sz="2600" i="1" smtClean="0"/>
              <a:t>QID</a:t>
            </a:r>
            <a:r>
              <a:rPr lang="en-CA" sz="1400" i="1" smtClean="0"/>
              <a:t>6</a:t>
            </a:r>
            <a:r>
              <a:rPr lang="en-CA" sz="2600" i="1" smtClean="0"/>
              <a:t>=&lt;Age, Edu&gt;</a:t>
            </a:r>
          </a:p>
          <a:p>
            <a:pPr algn="ctr">
              <a:buFont typeface="Wingdings" pitchFamily="2" charset="2"/>
              <a:buNone/>
            </a:pPr>
            <a:endParaRPr lang="en-US" i="1" smtClean="0"/>
          </a:p>
        </p:txBody>
      </p:sp>
      <p:graphicFrame>
        <p:nvGraphicFramePr>
          <p:cNvPr id="299115" name="Group 107"/>
          <p:cNvGraphicFramePr>
            <a:graphicFrameLocks noGrp="1"/>
          </p:cNvGraphicFramePr>
          <p:nvPr>
            <p:ph sz="quarter" idx="4294967295"/>
          </p:nvPr>
        </p:nvGraphicFramePr>
        <p:xfrm>
          <a:off x="304800" y="1752600"/>
          <a:ext cx="5486400" cy="3261360"/>
        </p:xfrm>
        <a:graphic>
          <a:graphicData uri="http://schemas.openxmlformats.org/drawingml/2006/table">
            <a:tbl>
              <a:tblPr/>
              <a:tblGrid>
                <a:gridCol w="563672"/>
                <a:gridCol w="960328"/>
                <a:gridCol w="659783"/>
                <a:gridCol w="635617"/>
                <a:gridCol w="1130808"/>
                <a:gridCol w="1536192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Job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Education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Surgery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Janitor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Primary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Plastic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Janitor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Primary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Transgender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Janitor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Secondary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Transgender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Janitor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Secondary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Vascular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Mover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Secondary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Urology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Mover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Primary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Plastic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Mover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Secondary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Vascular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Mover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Primary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Urology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8748" name="Group 160"/>
          <p:cNvGrpSpPr>
            <a:grpSpLocks/>
          </p:cNvGrpSpPr>
          <p:nvPr/>
        </p:nvGrpSpPr>
        <p:grpSpPr bwMode="auto">
          <a:xfrm>
            <a:off x="457200" y="5562600"/>
            <a:ext cx="1600200" cy="1066800"/>
            <a:chOff x="4224" y="3072"/>
            <a:chExt cx="1008" cy="672"/>
          </a:xfrm>
        </p:grpSpPr>
        <p:sp>
          <p:nvSpPr>
            <p:cNvPr id="28776" name="Rectangle 161"/>
            <p:cNvSpPr>
              <a:spLocks noChangeArrowheads="1"/>
            </p:cNvSpPr>
            <p:nvPr/>
          </p:nvSpPr>
          <p:spPr bwMode="auto">
            <a:xfrm>
              <a:off x="4464" y="3072"/>
              <a:ext cx="43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latin typeface="Calibri" pitchFamily="34" charset="0"/>
                </a:rPr>
                <a:t>Job</a:t>
              </a:r>
            </a:p>
            <a:p>
              <a:pPr algn="ctr"/>
              <a:r>
                <a:rPr lang="en-US" sz="1200" b="1">
                  <a:latin typeface="Calibri" pitchFamily="34" charset="0"/>
                </a:rPr>
                <a:t>ANY</a:t>
              </a:r>
            </a:p>
          </p:txBody>
        </p:sp>
        <p:sp>
          <p:nvSpPr>
            <p:cNvPr id="28777" name="Rectangle 162"/>
            <p:cNvSpPr>
              <a:spLocks noChangeArrowheads="1"/>
            </p:cNvSpPr>
            <p:nvPr/>
          </p:nvSpPr>
          <p:spPr bwMode="auto">
            <a:xfrm>
              <a:off x="4224" y="3600"/>
              <a:ext cx="4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CA" sz="1200" b="1">
                  <a:latin typeface="Calibri" pitchFamily="34" charset="0"/>
                </a:rPr>
                <a:t>Mover</a:t>
              </a:r>
              <a:endParaRPr lang="en-US" sz="1200" b="1">
                <a:latin typeface="Calibri" pitchFamily="34" charset="0"/>
              </a:endParaRPr>
            </a:p>
          </p:txBody>
        </p:sp>
        <p:sp>
          <p:nvSpPr>
            <p:cNvPr id="28778" name="Rectangle 163"/>
            <p:cNvSpPr>
              <a:spLocks noChangeArrowheads="1"/>
            </p:cNvSpPr>
            <p:nvPr/>
          </p:nvSpPr>
          <p:spPr bwMode="auto">
            <a:xfrm>
              <a:off x="4800" y="3600"/>
              <a:ext cx="4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latin typeface="Calibri" pitchFamily="34" charset="0"/>
                </a:rPr>
                <a:t>Janitor</a:t>
              </a:r>
            </a:p>
          </p:txBody>
        </p:sp>
        <p:sp>
          <p:nvSpPr>
            <p:cNvPr id="28779" name="Line 164"/>
            <p:cNvSpPr>
              <a:spLocks noChangeShapeType="1"/>
            </p:cNvSpPr>
            <p:nvPr/>
          </p:nvSpPr>
          <p:spPr bwMode="auto">
            <a:xfrm>
              <a:off x="4704" y="3408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80" name="Line 165"/>
            <p:cNvSpPr>
              <a:spLocks noChangeShapeType="1"/>
            </p:cNvSpPr>
            <p:nvPr/>
          </p:nvSpPr>
          <p:spPr bwMode="auto">
            <a:xfrm>
              <a:off x="4416" y="3504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81" name="Line 166"/>
            <p:cNvSpPr>
              <a:spLocks noChangeShapeType="1"/>
            </p:cNvSpPr>
            <p:nvPr/>
          </p:nvSpPr>
          <p:spPr bwMode="auto">
            <a:xfrm>
              <a:off x="4416" y="350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82" name="Line 167"/>
            <p:cNvSpPr>
              <a:spLocks noChangeShapeType="1"/>
            </p:cNvSpPr>
            <p:nvPr/>
          </p:nvSpPr>
          <p:spPr bwMode="auto">
            <a:xfrm>
              <a:off x="4992" y="350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749" name="Group 160"/>
          <p:cNvGrpSpPr>
            <a:grpSpLocks/>
          </p:cNvGrpSpPr>
          <p:nvPr/>
        </p:nvGrpSpPr>
        <p:grpSpPr bwMode="auto">
          <a:xfrm>
            <a:off x="2133600" y="5562600"/>
            <a:ext cx="1676400" cy="1066800"/>
            <a:chOff x="4176" y="3072"/>
            <a:chExt cx="1056" cy="672"/>
          </a:xfrm>
        </p:grpSpPr>
        <p:sp>
          <p:nvSpPr>
            <p:cNvPr id="28769" name="Rectangle 161"/>
            <p:cNvSpPr>
              <a:spLocks noChangeArrowheads="1"/>
            </p:cNvSpPr>
            <p:nvPr/>
          </p:nvSpPr>
          <p:spPr bwMode="auto">
            <a:xfrm>
              <a:off x="4464" y="3072"/>
              <a:ext cx="43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latin typeface="Calibri" pitchFamily="34" charset="0"/>
                </a:rPr>
                <a:t>Sex</a:t>
              </a:r>
            </a:p>
            <a:p>
              <a:pPr algn="ctr"/>
              <a:r>
                <a:rPr lang="en-US" sz="1200" b="1">
                  <a:latin typeface="Calibri" pitchFamily="34" charset="0"/>
                </a:rPr>
                <a:t>ANY</a:t>
              </a:r>
            </a:p>
          </p:txBody>
        </p:sp>
        <p:sp>
          <p:nvSpPr>
            <p:cNvPr id="28770" name="Rectangle 162"/>
            <p:cNvSpPr>
              <a:spLocks noChangeArrowheads="1"/>
            </p:cNvSpPr>
            <p:nvPr/>
          </p:nvSpPr>
          <p:spPr bwMode="auto">
            <a:xfrm>
              <a:off x="4176" y="3600"/>
              <a:ext cx="4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latin typeface="Calibri" pitchFamily="34" charset="0"/>
                </a:rPr>
                <a:t>Male</a:t>
              </a:r>
            </a:p>
          </p:txBody>
        </p:sp>
        <p:sp>
          <p:nvSpPr>
            <p:cNvPr id="28771" name="Rectangle 163"/>
            <p:cNvSpPr>
              <a:spLocks noChangeArrowheads="1"/>
            </p:cNvSpPr>
            <p:nvPr/>
          </p:nvSpPr>
          <p:spPr bwMode="auto">
            <a:xfrm>
              <a:off x="4800" y="3600"/>
              <a:ext cx="4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latin typeface="Calibri" pitchFamily="34" charset="0"/>
                </a:rPr>
                <a:t>Female</a:t>
              </a:r>
            </a:p>
          </p:txBody>
        </p:sp>
        <p:sp>
          <p:nvSpPr>
            <p:cNvPr id="28772" name="Line 164"/>
            <p:cNvSpPr>
              <a:spLocks noChangeShapeType="1"/>
            </p:cNvSpPr>
            <p:nvPr/>
          </p:nvSpPr>
          <p:spPr bwMode="auto">
            <a:xfrm>
              <a:off x="4704" y="3408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3" name="Line 165"/>
            <p:cNvSpPr>
              <a:spLocks noChangeShapeType="1"/>
            </p:cNvSpPr>
            <p:nvPr/>
          </p:nvSpPr>
          <p:spPr bwMode="auto">
            <a:xfrm>
              <a:off x="4416" y="3504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4" name="Line 166"/>
            <p:cNvSpPr>
              <a:spLocks noChangeShapeType="1"/>
            </p:cNvSpPr>
            <p:nvPr/>
          </p:nvSpPr>
          <p:spPr bwMode="auto">
            <a:xfrm>
              <a:off x="4416" y="350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5" name="Line 167"/>
            <p:cNvSpPr>
              <a:spLocks noChangeShapeType="1"/>
            </p:cNvSpPr>
            <p:nvPr/>
          </p:nvSpPr>
          <p:spPr bwMode="auto">
            <a:xfrm>
              <a:off x="4992" y="350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750" name="Group 160"/>
          <p:cNvGrpSpPr>
            <a:grpSpLocks/>
          </p:cNvGrpSpPr>
          <p:nvPr/>
        </p:nvGrpSpPr>
        <p:grpSpPr bwMode="auto">
          <a:xfrm>
            <a:off x="3886200" y="5562600"/>
            <a:ext cx="1676400" cy="1066800"/>
            <a:chOff x="4176" y="3072"/>
            <a:chExt cx="1056" cy="672"/>
          </a:xfrm>
        </p:grpSpPr>
        <p:sp>
          <p:nvSpPr>
            <p:cNvPr id="28762" name="Rectangle 161"/>
            <p:cNvSpPr>
              <a:spLocks noChangeArrowheads="1"/>
            </p:cNvSpPr>
            <p:nvPr/>
          </p:nvSpPr>
          <p:spPr bwMode="auto">
            <a:xfrm>
              <a:off x="4464" y="3072"/>
              <a:ext cx="43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latin typeface="Calibri" pitchFamily="34" charset="0"/>
                </a:rPr>
                <a:t>Age</a:t>
              </a:r>
            </a:p>
            <a:p>
              <a:pPr algn="ctr"/>
              <a:r>
                <a:rPr lang="en-US" sz="1200" b="1">
                  <a:latin typeface="Calibri" pitchFamily="34" charset="0"/>
                </a:rPr>
                <a:t>ANY</a:t>
              </a:r>
            </a:p>
          </p:txBody>
        </p:sp>
        <p:sp>
          <p:nvSpPr>
            <p:cNvPr id="28763" name="Rectangle 162"/>
            <p:cNvSpPr>
              <a:spLocks noChangeArrowheads="1"/>
            </p:cNvSpPr>
            <p:nvPr/>
          </p:nvSpPr>
          <p:spPr bwMode="auto">
            <a:xfrm>
              <a:off x="4176" y="3600"/>
              <a:ext cx="4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latin typeface="Calibri" pitchFamily="34" charset="0"/>
                </a:rPr>
                <a:t>25</a:t>
              </a:r>
            </a:p>
          </p:txBody>
        </p:sp>
        <p:sp>
          <p:nvSpPr>
            <p:cNvPr id="28764" name="Rectangle 163"/>
            <p:cNvSpPr>
              <a:spLocks noChangeArrowheads="1"/>
            </p:cNvSpPr>
            <p:nvPr/>
          </p:nvSpPr>
          <p:spPr bwMode="auto">
            <a:xfrm>
              <a:off x="4800" y="3600"/>
              <a:ext cx="4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latin typeface="Calibri" pitchFamily="34" charset="0"/>
                </a:rPr>
                <a:t>40</a:t>
              </a:r>
            </a:p>
          </p:txBody>
        </p:sp>
        <p:sp>
          <p:nvSpPr>
            <p:cNvPr id="28765" name="Line 164"/>
            <p:cNvSpPr>
              <a:spLocks noChangeShapeType="1"/>
            </p:cNvSpPr>
            <p:nvPr/>
          </p:nvSpPr>
          <p:spPr bwMode="auto">
            <a:xfrm>
              <a:off x="4704" y="3408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66" name="Line 165"/>
            <p:cNvSpPr>
              <a:spLocks noChangeShapeType="1"/>
            </p:cNvSpPr>
            <p:nvPr/>
          </p:nvSpPr>
          <p:spPr bwMode="auto">
            <a:xfrm>
              <a:off x="4416" y="3504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67" name="Line 166"/>
            <p:cNvSpPr>
              <a:spLocks noChangeShapeType="1"/>
            </p:cNvSpPr>
            <p:nvPr/>
          </p:nvSpPr>
          <p:spPr bwMode="auto">
            <a:xfrm>
              <a:off x="4416" y="350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68" name="Line 167"/>
            <p:cNvSpPr>
              <a:spLocks noChangeShapeType="1"/>
            </p:cNvSpPr>
            <p:nvPr/>
          </p:nvSpPr>
          <p:spPr bwMode="auto">
            <a:xfrm>
              <a:off x="4992" y="350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751" name="Group 160"/>
          <p:cNvGrpSpPr>
            <a:grpSpLocks/>
          </p:cNvGrpSpPr>
          <p:nvPr/>
        </p:nvGrpSpPr>
        <p:grpSpPr bwMode="auto">
          <a:xfrm>
            <a:off x="5638800" y="5562600"/>
            <a:ext cx="1676400" cy="1066800"/>
            <a:chOff x="4176" y="3072"/>
            <a:chExt cx="1056" cy="672"/>
          </a:xfrm>
        </p:grpSpPr>
        <p:sp>
          <p:nvSpPr>
            <p:cNvPr id="28755" name="Rectangle 161"/>
            <p:cNvSpPr>
              <a:spLocks noChangeArrowheads="1"/>
            </p:cNvSpPr>
            <p:nvPr/>
          </p:nvSpPr>
          <p:spPr bwMode="auto">
            <a:xfrm>
              <a:off x="4464" y="3072"/>
              <a:ext cx="43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latin typeface="Calibri" pitchFamily="34" charset="0"/>
                </a:rPr>
                <a:t>Education</a:t>
              </a:r>
            </a:p>
            <a:p>
              <a:pPr algn="ctr"/>
              <a:r>
                <a:rPr lang="en-US" sz="1200" b="1">
                  <a:latin typeface="Calibri" pitchFamily="34" charset="0"/>
                </a:rPr>
                <a:t>ANY</a:t>
              </a:r>
            </a:p>
          </p:txBody>
        </p:sp>
        <p:sp>
          <p:nvSpPr>
            <p:cNvPr id="28756" name="Rectangle 162"/>
            <p:cNvSpPr>
              <a:spLocks noChangeArrowheads="1"/>
            </p:cNvSpPr>
            <p:nvPr/>
          </p:nvSpPr>
          <p:spPr bwMode="auto">
            <a:xfrm>
              <a:off x="4176" y="3600"/>
              <a:ext cx="4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CA" sz="1200" b="1">
                  <a:latin typeface="Calibri" pitchFamily="34" charset="0"/>
                </a:rPr>
                <a:t>Primary	</a:t>
              </a:r>
              <a:endParaRPr lang="en-US" sz="1200" b="1">
                <a:latin typeface="Calibri" pitchFamily="34" charset="0"/>
              </a:endParaRPr>
            </a:p>
          </p:txBody>
        </p:sp>
        <p:sp>
          <p:nvSpPr>
            <p:cNvPr id="28757" name="Rectangle 163"/>
            <p:cNvSpPr>
              <a:spLocks noChangeArrowheads="1"/>
            </p:cNvSpPr>
            <p:nvPr/>
          </p:nvSpPr>
          <p:spPr bwMode="auto">
            <a:xfrm>
              <a:off x="4800" y="3600"/>
              <a:ext cx="4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CA" sz="1200" b="1">
                  <a:latin typeface="Calibri" pitchFamily="34" charset="0"/>
                </a:rPr>
                <a:t>Secondary</a:t>
              </a:r>
              <a:endParaRPr lang="en-US" sz="1200" b="1">
                <a:latin typeface="Calibri" pitchFamily="34" charset="0"/>
              </a:endParaRPr>
            </a:p>
          </p:txBody>
        </p:sp>
        <p:sp>
          <p:nvSpPr>
            <p:cNvPr id="28758" name="Line 164"/>
            <p:cNvSpPr>
              <a:spLocks noChangeShapeType="1"/>
            </p:cNvSpPr>
            <p:nvPr/>
          </p:nvSpPr>
          <p:spPr bwMode="auto">
            <a:xfrm>
              <a:off x="4704" y="3408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59" name="Line 165"/>
            <p:cNvSpPr>
              <a:spLocks noChangeShapeType="1"/>
            </p:cNvSpPr>
            <p:nvPr/>
          </p:nvSpPr>
          <p:spPr bwMode="auto">
            <a:xfrm>
              <a:off x="4416" y="3504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60" name="Line 166"/>
            <p:cNvSpPr>
              <a:spLocks noChangeShapeType="1"/>
            </p:cNvSpPr>
            <p:nvPr/>
          </p:nvSpPr>
          <p:spPr bwMode="auto">
            <a:xfrm>
              <a:off x="4416" y="350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61" name="Line 167"/>
            <p:cNvSpPr>
              <a:spLocks noChangeShapeType="1"/>
            </p:cNvSpPr>
            <p:nvPr/>
          </p:nvSpPr>
          <p:spPr bwMode="auto">
            <a:xfrm>
              <a:off x="4992" y="350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752" name="Rectangle 118"/>
          <p:cNvSpPr>
            <a:spLocks noChangeArrowheads="1"/>
          </p:cNvSpPr>
          <p:nvPr/>
        </p:nvSpPr>
        <p:spPr bwMode="auto">
          <a:xfrm>
            <a:off x="1828800" y="1752600"/>
            <a:ext cx="685800" cy="304800"/>
          </a:xfrm>
          <a:prstGeom prst="rect">
            <a:avLst/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4400" i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LKC-privacy</a:t>
            </a: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754" name="Rectangle 118"/>
          <p:cNvSpPr>
            <a:spLocks noChangeArrowheads="1"/>
          </p:cNvSpPr>
          <p:nvPr/>
        </p:nvSpPr>
        <p:spPr bwMode="auto">
          <a:xfrm>
            <a:off x="3124200" y="1752600"/>
            <a:ext cx="1143000" cy="304800"/>
          </a:xfrm>
          <a:prstGeom prst="rect">
            <a:avLst/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436B35E-4142-4C59-A892-C1CA9FA42080}" type="slidenum">
              <a:rPr lang="en-US" smtClean="0"/>
              <a:pPr>
                <a:defRPr/>
              </a:pPr>
              <a:t>23</a:t>
            </a:fld>
            <a:endParaRPr lang="en-US" dirty="0" smtClean="0"/>
          </a:p>
        </p:txBody>
      </p:sp>
      <p:sp>
        <p:nvSpPr>
          <p:cNvPr id="29699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6324600" y="1752600"/>
            <a:ext cx="2819400" cy="36576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CA" sz="2600" i="1" smtClean="0"/>
              <a:t>L=2, K=2, C=50%</a:t>
            </a:r>
          </a:p>
          <a:p>
            <a:pPr>
              <a:buFont typeface="Wingdings" pitchFamily="2" charset="2"/>
              <a:buNone/>
            </a:pPr>
            <a:r>
              <a:rPr lang="en-CA" sz="2600" i="1" smtClean="0"/>
              <a:t>QID</a:t>
            </a:r>
            <a:r>
              <a:rPr lang="en-CA" sz="1400" i="1" smtClean="0"/>
              <a:t>1</a:t>
            </a:r>
            <a:r>
              <a:rPr lang="en-CA" sz="2600" i="1" smtClean="0"/>
              <a:t>=&lt;Job, Sex&gt;</a:t>
            </a:r>
          </a:p>
          <a:p>
            <a:pPr>
              <a:buFont typeface="Wingdings" pitchFamily="2" charset="2"/>
              <a:buNone/>
            </a:pPr>
            <a:r>
              <a:rPr lang="en-CA" sz="2600" i="1" smtClean="0"/>
              <a:t>QID</a:t>
            </a:r>
            <a:r>
              <a:rPr lang="en-CA" sz="1400" i="1" smtClean="0"/>
              <a:t>2</a:t>
            </a:r>
            <a:r>
              <a:rPr lang="en-CA" sz="2600" i="1" smtClean="0"/>
              <a:t>=&lt;Job, Age&gt;</a:t>
            </a:r>
          </a:p>
          <a:p>
            <a:pPr>
              <a:buFont typeface="Wingdings" pitchFamily="2" charset="2"/>
              <a:buNone/>
            </a:pPr>
            <a:r>
              <a:rPr lang="en-CA" sz="2600" i="1" smtClean="0"/>
              <a:t>QID</a:t>
            </a:r>
            <a:r>
              <a:rPr lang="en-CA" sz="1400" i="1" smtClean="0"/>
              <a:t>3</a:t>
            </a:r>
            <a:r>
              <a:rPr lang="en-CA" sz="2600" i="1" smtClean="0"/>
              <a:t>=&lt;Job, Edu&gt;</a:t>
            </a:r>
          </a:p>
          <a:p>
            <a:pPr>
              <a:buFont typeface="Wingdings" pitchFamily="2" charset="2"/>
              <a:buNone/>
            </a:pPr>
            <a:r>
              <a:rPr lang="en-CA" sz="2600" i="1" smtClean="0"/>
              <a:t>QID</a:t>
            </a:r>
            <a:r>
              <a:rPr lang="en-CA" sz="1400" i="1" smtClean="0"/>
              <a:t>4</a:t>
            </a:r>
            <a:r>
              <a:rPr lang="en-CA" sz="2600" i="1" smtClean="0"/>
              <a:t>=&lt;Sex, Age&gt;</a:t>
            </a:r>
          </a:p>
          <a:p>
            <a:pPr>
              <a:buFont typeface="Wingdings" pitchFamily="2" charset="2"/>
              <a:buNone/>
            </a:pPr>
            <a:r>
              <a:rPr lang="en-CA" sz="2600" i="1" smtClean="0"/>
              <a:t>QID</a:t>
            </a:r>
            <a:r>
              <a:rPr lang="en-CA" sz="1400" i="1" smtClean="0"/>
              <a:t>5</a:t>
            </a:r>
            <a:r>
              <a:rPr lang="en-CA" sz="2600" i="1" smtClean="0"/>
              <a:t>=&lt;Sex, Edu&gt;</a:t>
            </a:r>
          </a:p>
          <a:p>
            <a:pPr>
              <a:buFont typeface="Wingdings" pitchFamily="2" charset="2"/>
              <a:buNone/>
            </a:pPr>
            <a:r>
              <a:rPr lang="en-CA" sz="2600" b="1" i="1" smtClean="0">
                <a:solidFill>
                  <a:srgbClr val="003399"/>
                </a:solidFill>
              </a:rPr>
              <a:t>QID</a:t>
            </a:r>
            <a:r>
              <a:rPr lang="en-CA" sz="1400" b="1" i="1" smtClean="0">
                <a:solidFill>
                  <a:srgbClr val="003399"/>
                </a:solidFill>
              </a:rPr>
              <a:t>6</a:t>
            </a:r>
            <a:r>
              <a:rPr lang="en-CA" sz="2600" b="1" i="1" smtClean="0">
                <a:solidFill>
                  <a:srgbClr val="003399"/>
                </a:solidFill>
              </a:rPr>
              <a:t>=&lt;Age, Edu&gt;</a:t>
            </a:r>
          </a:p>
          <a:p>
            <a:pPr algn="ctr">
              <a:buFont typeface="Wingdings" pitchFamily="2" charset="2"/>
              <a:buNone/>
            </a:pPr>
            <a:endParaRPr lang="en-US" i="1" smtClean="0"/>
          </a:p>
        </p:txBody>
      </p:sp>
      <p:graphicFrame>
        <p:nvGraphicFramePr>
          <p:cNvPr id="299115" name="Group 107"/>
          <p:cNvGraphicFramePr>
            <a:graphicFrameLocks noGrp="1"/>
          </p:cNvGraphicFramePr>
          <p:nvPr>
            <p:ph sz="quarter" idx="4294967295"/>
          </p:nvPr>
        </p:nvGraphicFramePr>
        <p:xfrm>
          <a:off x="304800" y="1752600"/>
          <a:ext cx="5486400" cy="3261360"/>
        </p:xfrm>
        <a:graphic>
          <a:graphicData uri="http://schemas.openxmlformats.org/drawingml/2006/table">
            <a:tbl>
              <a:tblPr/>
              <a:tblGrid>
                <a:gridCol w="563672"/>
                <a:gridCol w="960328"/>
                <a:gridCol w="659783"/>
                <a:gridCol w="635617"/>
                <a:gridCol w="1130808"/>
                <a:gridCol w="1536192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Job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Education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Surgery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Janitor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Primary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Plastic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Janitor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Primary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Transgender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Janitor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Secondary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Transgender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Janitor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Secondary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Vascular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Mover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Secondary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Urology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Mover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Primary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Plastic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Mover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Secondary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Vascular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Mover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Primary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Urology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9772" name="Group 160"/>
          <p:cNvGrpSpPr>
            <a:grpSpLocks/>
          </p:cNvGrpSpPr>
          <p:nvPr/>
        </p:nvGrpSpPr>
        <p:grpSpPr bwMode="auto">
          <a:xfrm>
            <a:off x="457200" y="5562600"/>
            <a:ext cx="1600200" cy="1066800"/>
            <a:chOff x="4224" y="3072"/>
            <a:chExt cx="1008" cy="672"/>
          </a:xfrm>
        </p:grpSpPr>
        <p:sp>
          <p:nvSpPr>
            <p:cNvPr id="29799" name="Rectangle 161"/>
            <p:cNvSpPr>
              <a:spLocks noChangeArrowheads="1"/>
            </p:cNvSpPr>
            <p:nvPr/>
          </p:nvSpPr>
          <p:spPr bwMode="auto">
            <a:xfrm>
              <a:off x="4464" y="3072"/>
              <a:ext cx="43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latin typeface="Calibri" pitchFamily="34" charset="0"/>
                </a:rPr>
                <a:t>Job</a:t>
              </a:r>
            </a:p>
            <a:p>
              <a:pPr algn="ctr"/>
              <a:r>
                <a:rPr lang="en-US" sz="1200" b="1">
                  <a:latin typeface="Calibri" pitchFamily="34" charset="0"/>
                </a:rPr>
                <a:t>ANY</a:t>
              </a:r>
            </a:p>
          </p:txBody>
        </p:sp>
        <p:sp>
          <p:nvSpPr>
            <p:cNvPr id="29800" name="Rectangle 162"/>
            <p:cNvSpPr>
              <a:spLocks noChangeArrowheads="1"/>
            </p:cNvSpPr>
            <p:nvPr/>
          </p:nvSpPr>
          <p:spPr bwMode="auto">
            <a:xfrm>
              <a:off x="4224" y="3600"/>
              <a:ext cx="4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CA" sz="1200" b="1">
                  <a:latin typeface="Calibri" pitchFamily="34" charset="0"/>
                </a:rPr>
                <a:t>Mover</a:t>
              </a:r>
              <a:endParaRPr lang="en-US" sz="1200" b="1">
                <a:latin typeface="Calibri" pitchFamily="34" charset="0"/>
              </a:endParaRPr>
            </a:p>
          </p:txBody>
        </p:sp>
        <p:sp>
          <p:nvSpPr>
            <p:cNvPr id="29801" name="Rectangle 163"/>
            <p:cNvSpPr>
              <a:spLocks noChangeArrowheads="1"/>
            </p:cNvSpPr>
            <p:nvPr/>
          </p:nvSpPr>
          <p:spPr bwMode="auto">
            <a:xfrm>
              <a:off x="4800" y="3600"/>
              <a:ext cx="4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latin typeface="Calibri" pitchFamily="34" charset="0"/>
                </a:rPr>
                <a:t>Janitor</a:t>
              </a:r>
            </a:p>
          </p:txBody>
        </p:sp>
        <p:sp>
          <p:nvSpPr>
            <p:cNvPr id="29802" name="Line 164"/>
            <p:cNvSpPr>
              <a:spLocks noChangeShapeType="1"/>
            </p:cNvSpPr>
            <p:nvPr/>
          </p:nvSpPr>
          <p:spPr bwMode="auto">
            <a:xfrm>
              <a:off x="4704" y="3408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03" name="Line 165"/>
            <p:cNvSpPr>
              <a:spLocks noChangeShapeType="1"/>
            </p:cNvSpPr>
            <p:nvPr/>
          </p:nvSpPr>
          <p:spPr bwMode="auto">
            <a:xfrm>
              <a:off x="4416" y="3504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04" name="Line 166"/>
            <p:cNvSpPr>
              <a:spLocks noChangeShapeType="1"/>
            </p:cNvSpPr>
            <p:nvPr/>
          </p:nvSpPr>
          <p:spPr bwMode="auto">
            <a:xfrm>
              <a:off x="4416" y="350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05" name="Line 167"/>
            <p:cNvSpPr>
              <a:spLocks noChangeShapeType="1"/>
            </p:cNvSpPr>
            <p:nvPr/>
          </p:nvSpPr>
          <p:spPr bwMode="auto">
            <a:xfrm>
              <a:off x="4992" y="350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73" name="Group 160"/>
          <p:cNvGrpSpPr>
            <a:grpSpLocks/>
          </p:cNvGrpSpPr>
          <p:nvPr/>
        </p:nvGrpSpPr>
        <p:grpSpPr bwMode="auto">
          <a:xfrm>
            <a:off x="2133600" y="5562600"/>
            <a:ext cx="1676400" cy="1066800"/>
            <a:chOff x="4176" y="3072"/>
            <a:chExt cx="1056" cy="672"/>
          </a:xfrm>
        </p:grpSpPr>
        <p:sp>
          <p:nvSpPr>
            <p:cNvPr id="29792" name="Rectangle 161"/>
            <p:cNvSpPr>
              <a:spLocks noChangeArrowheads="1"/>
            </p:cNvSpPr>
            <p:nvPr/>
          </p:nvSpPr>
          <p:spPr bwMode="auto">
            <a:xfrm>
              <a:off x="4464" y="3072"/>
              <a:ext cx="43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latin typeface="Calibri" pitchFamily="34" charset="0"/>
                </a:rPr>
                <a:t>Sex</a:t>
              </a:r>
            </a:p>
            <a:p>
              <a:pPr algn="ctr"/>
              <a:r>
                <a:rPr lang="en-US" sz="1200" b="1">
                  <a:latin typeface="Calibri" pitchFamily="34" charset="0"/>
                </a:rPr>
                <a:t>ANY</a:t>
              </a:r>
            </a:p>
          </p:txBody>
        </p:sp>
        <p:sp>
          <p:nvSpPr>
            <p:cNvPr id="29793" name="Rectangle 162"/>
            <p:cNvSpPr>
              <a:spLocks noChangeArrowheads="1"/>
            </p:cNvSpPr>
            <p:nvPr/>
          </p:nvSpPr>
          <p:spPr bwMode="auto">
            <a:xfrm>
              <a:off x="4176" y="3600"/>
              <a:ext cx="4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latin typeface="Calibri" pitchFamily="34" charset="0"/>
                </a:rPr>
                <a:t>Male</a:t>
              </a:r>
            </a:p>
          </p:txBody>
        </p:sp>
        <p:sp>
          <p:nvSpPr>
            <p:cNvPr id="29794" name="Rectangle 163"/>
            <p:cNvSpPr>
              <a:spLocks noChangeArrowheads="1"/>
            </p:cNvSpPr>
            <p:nvPr/>
          </p:nvSpPr>
          <p:spPr bwMode="auto">
            <a:xfrm>
              <a:off x="4800" y="3600"/>
              <a:ext cx="4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latin typeface="Calibri" pitchFamily="34" charset="0"/>
                </a:rPr>
                <a:t>Female</a:t>
              </a:r>
            </a:p>
          </p:txBody>
        </p:sp>
        <p:sp>
          <p:nvSpPr>
            <p:cNvPr id="29795" name="Line 164"/>
            <p:cNvSpPr>
              <a:spLocks noChangeShapeType="1"/>
            </p:cNvSpPr>
            <p:nvPr/>
          </p:nvSpPr>
          <p:spPr bwMode="auto">
            <a:xfrm>
              <a:off x="4704" y="3408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96" name="Line 165"/>
            <p:cNvSpPr>
              <a:spLocks noChangeShapeType="1"/>
            </p:cNvSpPr>
            <p:nvPr/>
          </p:nvSpPr>
          <p:spPr bwMode="auto">
            <a:xfrm>
              <a:off x="4416" y="3504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97" name="Line 166"/>
            <p:cNvSpPr>
              <a:spLocks noChangeShapeType="1"/>
            </p:cNvSpPr>
            <p:nvPr/>
          </p:nvSpPr>
          <p:spPr bwMode="auto">
            <a:xfrm>
              <a:off x="4416" y="350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98" name="Line 167"/>
            <p:cNvSpPr>
              <a:spLocks noChangeShapeType="1"/>
            </p:cNvSpPr>
            <p:nvPr/>
          </p:nvSpPr>
          <p:spPr bwMode="auto">
            <a:xfrm>
              <a:off x="4992" y="350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74" name="Group 160"/>
          <p:cNvGrpSpPr>
            <a:grpSpLocks/>
          </p:cNvGrpSpPr>
          <p:nvPr/>
        </p:nvGrpSpPr>
        <p:grpSpPr bwMode="auto">
          <a:xfrm>
            <a:off x="3886200" y="5562600"/>
            <a:ext cx="1676400" cy="1066800"/>
            <a:chOff x="4176" y="3072"/>
            <a:chExt cx="1056" cy="672"/>
          </a:xfrm>
        </p:grpSpPr>
        <p:sp>
          <p:nvSpPr>
            <p:cNvPr id="29785" name="Rectangle 161"/>
            <p:cNvSpPr>
              <a:spLocks noChangeArrowheads="1"/>
            </p:cNvSpPr>
            <p:nvPr/>
          </p:nvSpPr>
          <p:spPr bwMode="auto">
            <a:xfrm>
              <a:off x="4464" y="3072"/>
              <a:ext cx="43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latin typeface="Calibri" pitchFamily="34" charset="0"/>
                </a:rPr>
                <a:t>Age</a:t>
              </a:r>
            </a:p>
            <a:p>
              <a:pPr algn="ctr"/>
              <a:r>
                <a:rPr lang="en-US" sz="1200" b="1">
                  <a:latin typeface="Calibri" pitchFamily="34" charset="0"/>
                </a:rPr>
                <a:t>ANY</a:t>
              </a:r>
            </a:p>
          </p:txBody>
        </p:sp>
        <p:sp>
          <p:nvSpPr>
            <p:cNvPr id="29786" name="Rectangle 162"/>
            <p:cNvSpPr>
              <a:spLocks noChangeArrowheads="1"/>
            </p:cNvSpPr>
            <p:nvPr/>
          </p:nvSpPr>
          <p:spPr bwMode="auto">
            <a:xfrm>
              <a:off x="4176" y="3600"/>
              <a:ext cx="4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latin typeface="Calibri" pitchFamily="34" charset="0"/>
                </a:rPr>
                <a:t>25</a:t>
              </a:r>
            </a:p>
          </p:txBody>
        </p:sp>
        <p:sp>
          <p:nvSpPr>
            <p:cNvPr id="29787" name="Rectangle 163"/>
            <p:cNvSpPr>
              <a:spLocks noChangeArrowheads="1"/>
            </p:cNvSpPr>
            <p:nvPr/>
          </p:nvSpPr>
          <p:spPr bwMode="auto">
            <a:xfrm>
              <a:off x="4800" y="3600"/>
              <a:ext cx="4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latin typeface="Calibri" pitchFamily="34" charset="0"/>
                </a:rPr>
                <a:t>40</a:t>
              </a:r>
            </a:p>
          </p:txBody>
        </p:sp>
        <p:sp>
          <p:nvSpPr>
            <p:cNvPr id="29788" name="Line 164"/>
            <p:cNvSpPr>
              <a:spLocks noChangeShapeType="1"/>
            </p:cNvSpPr>
            <p:nvPr/>
          </p:nvSpPr>
          <p:spPr bwMode="auto">
            <a:xfrm>
              <a:off x="4704" y="3408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89" name="Line 165"/>
            <p:cNvSpPr>
              <a:spLocks noChangeShapeType="1"/>
            </p:cNvSpPr>
            <p:nvPr/>
          </p:nvSpPr>
          <p:spPr bwMode="auto">
            <a:xfrm>
              <a:off x="4416" y="3504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90" name="Line 166"/>
            <p:cNvSpPr>
              <a:spLocks noChangeShapeType="1"/>
            </p:cNvSpPr>
            <p:nvPr/>
          </p:nvSpPr>
          <p:spPr bwMode="auto">
            <a:xfrm>
              <a:off x="4416" y="350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91" name="Line 167"/>
            <p:cNvSpPr>
              <a:spLocks noChangeShapeType="1"/>
            </p:cNvSpPr>
            <p:nvPr/>
          </p:nvSpPr>
          <p:spPr bwMode="auto">
            <a:xfrm>
              <a:off x="4992" y="350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75" name="Group 160"/>
          <p:cNvGrpSpPr>
            <a:grpSpLocks/>
          </p:cNvGrpSpPr>
          <p:nvPr/>
        </p:nvGrpSpPr>
        <p:grpSpPr bwMode="auto">
          <a:xfrm>
            <a:off x="5638800" y="5562600"/>
            <a:ext cx="1676400" cy="1066800"/>
            <a:chOff x="4176" y="3072"/>
            <a:chExt cx="1056" cy="672"/>
          </a:xfrm>
        </p:grpSpPr>
        <p:sp>
          <p:nvSpPr>
            <p:cNvPr id="29778" name="Rectangle 161"/>
            <p:cNvSpPr>
              <a:spLocks noChangeArrowheads="1"/>
            </p:cNvSpPr>
            <p:nvPr/>
          </p:nvSpPr>
          <p:spPr bwMode="auto">
            <a:xfrm>
              <a:off x="4464" y="3072"/>
              <a:ext cx="43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>
                  <a:latin typeface="Calibri" pitchFamily="34" charset="0"/>
                </a:rPr>
                <a:t>Education</a:t>
              </a:r>
            </a:p>
            <a:p>
              <a:pPr algn="ctr"/>
              <a:r>
                <a:rPr lang="en-US" sz="1200" b="1">
                  <a:latin typeface="Calibri" pitchFamily="34" charset="0"/>
                </a:rPr>
                <a:t>ANY</a:t>
              </a:r>
            </a:p>
          </p:txBody>
        </p:sp>
        <p:sp>
          <p:nvSpPr>
            <p:cNvPr id="29779" name="Rectangle 162"/>
            <p:cNvSpPr>
              <a:spLocks noChangeArrowheads="1"/>
            </p:cNvSpPr>
            <p:nvPr/>
          </p:nvSpPr>
          <p:spPr bwMode="auto">
            <a:xfrm>
              <a:off x="4176" y="3600"/>
              <a:ext cx="4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CA" sz="1200" b="1">
                  <a:latin typeface="Calibri" pitchFamily="34" charset="0"/>
                </a:rPr>
                <a:t>Primary	</a:t>
              </a:r>
              <a:endParaRPr lang="en-US" sz="1200" b="1">
                <a:latin typeface="Calibri" pitchFamily="34" charset="0"/>
              </a:endParaRPr>
            </a:p>
          </p:txBody>
        </p:sp>
        <p:sp>
          <p:nvSpPr>
            <p:cNvPr id="29780" name="Rectangle 163"/>
            <p:cNvSpPr>
              <a:spLocks noChangeArrowheads="1"/>
            </p:cNvSpPr>
            <p:nvPr/>
          </p:nvSpPr>
          <p:spPr bwMode="auto">
            <a:xfrm>
              <a:off x="4800" y="3600"/>
              <a:ext cx="43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CA" sz="1200" b="1">
                  <a:latin typeface="Calibri" pitchFamily="34" charset="0"/>
                </a:rPr>
                <a:t>Secondary</a:t>
              </a:r>
              <a:endParaRPr lang="en-US" sz="1200" b="1">
                <a:latin typeface="Calibri" pitchFamily="34" charset="0"/>
              </a:endParaRPr>
            </a:p>
          </p:txBody>
        </p:sp>
        <p:sp>
          <p:nvSpPr>
            <p:cNvPr id="29781" name="Line 164"/>
            <p:cNvSpPr>
              <a:spLocks noChangeShapeType="1"/>
            </p:cNvSpPr>
            <p:nvPr/>
          </p:nvSpPr>
          <p:spPr bwMode="auto">
            <a:xfrm>
              <a:off x="4704" y="3408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82" name="Line 165"/>
            <p:cNvSpPr>
              <a:spLocks noChangeShapeType="1"/>
            </p:cNvSpPr>
            <p:nvPr/>
          </p:nvSpPr>
          <p:spPr bwMode="auto">
            <a:xfrm>
              <a:off x="4416" y="3504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83" name="Line 166"/>
            <p:cNvSpPr>
              <a:spLocks noChangeShapeType="1"/>
            </p:cNvSpPr>
            <p:nvPr/>
          </p:nvSpPr>
          <p:spPr bwMode="auto">
            <a:xfrm>
              <a:off x="4416" y="350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84" name="Line 167"/>
            <p:cNvSpPr>
              <a:spLocks noChangeShapeType="1"/>
            </p:cNvSpPr>
            <p:nvPr/>
          </p:nvSpPr>
          <p:spPr bwMode="auto">
            <a:xfrm>
              <a:off x="4992" y="3504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76" name="Rectangle 118"/>
          <p:cNvSpPr>
            <a:spLocks noChangeArrowheads="1"/>
          </p:cNvSpPr>
          <p:nvPr/>
        </p:nvSpPr>
        <p:spPr bwMode="auto">
          <a:xfrm>
            <a:off x="2514600" y="1752600"/>
            <a:ext cx="1752600" cy="304800"/>
          </a:xfrm>
          <a:prstGeom prst="rect">
            <a:avLst/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4400" i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LKC-privacy</a:t>
            </a: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 database, </a:t>
            </a:r>
            <a:r>
              <a:rPr lang="en-US" i="1" dirty="0" smtClean="0"/>
              <a:t>T</a:t>
            </a:r>
            <a:r>
              <a:rPr lang="en-US" dirty="0" smtClean="0"/>
              <a:t> meets </a:t>
            </a:r>
            <a:r>
              <a:rPr lang="en-US" i="1" dirty="0" smtClean="0"/>
              <a:t>LKC-</a:t>
            </a:r>
            <a:r>
              <a:rPr lang="en-US" dirty="0" smtClean="0"/>
              <a:t>privacy if and only if </a:t>
            </a:r>
            <a:r>
              <a:rPr lang="en-US" i="1" dirty="0" smtClean="0"/>
              <a:t>|T(</a:t>
            </a:r>
            <a:r>
              <a:rPr lang="en-US" i="1" dirty="0" err="1" smtClean="0"/>
              <a:t>qid</a:t>
            </a:r>
            <a:r>
              <a:rPr lang="en-US" i="1" dirty="0" smtClean="0"/>
              <a:t>)|&gt;=K</a:t>
            </a:r>
            <a:r>
              <a:rPr lang="en-US" dirty="0" smtClean="0"/>
              <a:t> and </a:t>
            </a:r>
            <a:r>
              <a:rPr lang="en-US" i="1" dirty="0" smtClean="0"/>
              <a:t>Pr(</a:t>
            </a:r>
            <a:r>
              <a:rPr lang="en-US" i="1" dirty="0" err="1" smtClean="0"/>
              <a:t>s|T</a:t>
            </a:r>
            <a:r>
              <a:rPr lang="en-US" i="1" dirty="0" smtClean="0"/>
              <a:t>(</a:t>
            </a:r>
            <a:r>
              <a:rPr lang="en-US" i="1" dirty="0" err="1" smtClean="0"/>
              <a:t>qid</a:t>
            </a:r>
            <a:r>
              <a:rPr lang="en-US" i="1" dirty="0" smtClean="0"/>
              <a:t>))&lt;=C</a:t>
            </a:r>
            <a:r>
              <a:rPr lang="en-US" dirty="0" smtClean="0"/>
              <a:t> for any given attacker knowledge </a:t>
            </a:r>
            <a:r>
              <a:rPr lang="en-US" i="1" dirty="0" smtClean="0"/>
              <a:t>q</a:t>
            </a:r>
            <a:r>
              <a:rPr lang="en-US" dirty="0" smtClean="0"/>
              <a:t>, where </a:t>
            </a:r>
            <a:r>
              <a:rPr lang="en-US" i="1" dirty="0" smtClean="0"/>
              <a:t>|q|&lt;=L</a:t>
            </a:r>
            <a:r>
              <a:rPr lang="en-US" dirty="0" smtClean="0"/>
              <a:t> </a:t>
            </a:r>
          </a:p>
          <a:p>
            <a:pPr lvl="1">
              <a:defRPr/>
            </a:pPr>
            <a:r>
              <a:rPr lang="en-US" i="1" dirty="0" smtClean="0"/>
              <a:t>“s”</a:t>
            </a:r>
            <a:r>
              <a:rPr lang="en-US" dirty="0" smtClean="0"/>
              <a:t> is the sensitive attribute </a:t>
            </a:r>
          </a:p>
          <a:p>
            <a:pPr lvl="1">
              <a:defRPr/>
            </a:pPr>
            <a:r>
              <a:rPr lang="en-US" i="1" dirty="0" smtClean="0"/>
              <a:t>“k”</a:t>
            </a:r>
            <a:r>
              <a:rPr lang="en-US" dirty="0" smtClean="0"/>
              <a:t> is a  positive integer</a:t>
            </a:r>
          </a:p>
          <a:p>
            <a:pPr lvl="1">
              <a:defRPr/>
            </a:pPr>
            <a:r>
              <a:rPr lang="en-US" i="1" dirty="0" smtClean="0">
                <a:cs typeface="+mn-cs"/>
              </a:rPr>
              <a:t>“</a:t>
            </a:r>
            <a:r>
              <a:rPr lang="en-US" i="1" dirty="0" err="1" smtClean="0">
                <a:cs typeface="+mn-cs"/>
              </a:rPr>
              <a:t>qid</a:t>
            </a:r>
            <a:r>
              <a:rPr lang="en-US" i="1" dirty="0" smtClean="0">
                <a:cs typeface="+mn-cs"/>
              </a:rPr>
              <a:t>” to denote adversary’s prior knowledge</a:t>
            </a:r>
          </a:p>
          <a:p>
            <a:pPr lvl="1">
              <a:defRPr/>
            </a:pPr>
            <a:r>
              <a:rPr lang="en-US" i="1" dirty="0" smtClean="0">
                <a:cs typeface="+mn-cs"/>
              </a:rPr>
              <a:t>“T(</a:t>
            </a:r>
            <a:r>
              <a:rPr lang="en-US" i="1" dirty="0" err="1" smtClean="0">
                <a:cs typeface="+mn-cs"/>
              </a:rPr>
              <a:t>qid</a:t>
            </a:r>
            <a:r>
              <a:rPr lang="en-US" i="1" dirty="0" smtClean="0">
                <a:cs typeface="+mn-cs"/>
              </a:rPr>
              <a:t>)” is the group of records that contains “</a:t>
            </a:r>
            <a:r>
              <a:rPr lang="en-US" i="1" dirty="0" err="1" smtClean="0">
                <a:cs typeface="+mn-cs"/>
              </a:rPr>
              <a:t>qid</a:t>
            </a:r>
            <a:r>
              <a:rPr lang="en-US" i="1" dirty="0" smtClean="0">
                <a:cs typeface="+mn-cs"/>
              </a:rPr>
              <a:t>”</a:t>
            </a:r>
            <a:endParaRPr lang="en-US" dirty="0" smtClean="0">
              <a:cs typeface="+mn-cs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A8C981F-8CB3-492E-966D-DB472B556865}" type="slidenum">
              <a:rPr lang="zh-TW" altLang="en-US" smtClean="0"/>
              <a:pPr>
                <a:defRPr/>
              </a:pPr>
              <a:t>24</a:t>
            </a:fld>
            <a:endParaRPr lang="zh-TW" altLang="en-US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LKC-privacy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smtClean="0"/>
              <a:t>LKC-privacy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Some properties of </a:t>
            </a:r>
            <a:r>
              <a:rPr lang="en-US" i="1" dirty="0" smtClean="0"/>
              <a:t>LKC</a:t>
            </a:r>
            <a:r>
              <a:rPr lang="en-US" dirty="0" smtClean="0"/>
              <a:t>-privacy:</a:t>
            </a:r>
          </a:p>
          <a:p>
            <a:pPr lvl="1">
              <a:defRPr/>
            </a:pPr>
            <a:r>
              <a:rPr lang="en-US" dirty="0" smtClean="0">
                <a:cs typeface="+mn-cs"/>
              </a:rPr>
              <a:t>it only requires a subset of </a:t>
            </a:r>
            <a:r>
              <a:rPr lang="en-US" i="1" dirty="0" smtClean="0">
                <a:cs typeface="+mn-cs"/>
              </a:rPr>
              <a:t>QID attributes to be shared by at least K records</a:t>
            </a:r>
          </a:p>
          <a:p>
            <a:pPr lvl="1">
              <a:defRPr/>
            </a:pPr>
            <a:r>
              <a:rPr lang="en-US" i="1" dirty="0" smtClean="0">
                <a:cs typeface="+mn-cs"/>
              </a:rPr>
              <a:t>K-anonymity is a spe</a:t>
            </a:r>
            <a:r>
              <a:rPr lang="en-US" dirty="0" smtClean="0">
                <a:cs typeface="+mn-cs"/>
              </a:rPr>
              <a:t>cial case of </a:t>
            </a:r>
            <a:r>
              <a:rPr lang="en-US" i="1" dirty="0" smtClean="0">
                <a:cs typeface="+mn-cs"/>
              </a:rPr>
              <a:t>LKC-privacy with L = </a:t>
            </a:r>
            <a:r>
              <a:rPr lang="en-US" i="1" dirty="0" smtClean="0"/>
              <a:t>|</a:t>
            </a:r>
            <a:r>
              <a:rPr lang="en-US" i="1" dirty="0" smtClean="0">
                <a:cs typeface="+mn-cs"/>
              </a:rPr>
              <a:t>QID| and C = 100%</a:t>
            </a:r>
          </a:p>
          <a:p>
            <a:pPr lvl="1">
              <a:defRPr/>
            </a:pPr>
            <a:r>
              <a:rPr lang="en-US" dirty="0" smtClean="0">
                <a:cs typeface="+mn-cs"/>
              </a:rPr>
              <a:t>Confidence bounding is also a special case of </a:t>
            </a:r>
            <a:r>
              <a:rPr lang="en-US" i="1" dirty="0" smtClean="0">
                <a:cs typeface="+mn-cs"/>
              </a:rPr>
              <a:t>LKC-</a:t>
            </a:r>
            <a:r>
              <a:rPr lang="en-US" dirty="0" smtClean="0">
                <a:cs typeface="+mn-cs"/>
              </a:rPr>
              <a:t>privacy with </a:t>
            </a:r>
            <a:r>
              <a:rPr lang="en-US" i="1" dirty="0" smtClean="0">
                <a:cs typeface="+mn-cs"/>
              </a:rPr>
              <a:t>L = </a:t>
            </a:r>
            <a:r>
              <a:rPr lang="en-US" i="1" dirty="0" smtClean="0"/>
              <a:t>|</a:t>
            </a:r>
            <a:r>
              <a:rPr lang="en-US" i="1" dirty="0" smtClean="0">
                <a:cs typeface="+mn-cs"/>
              </a:rPr>
              <a:t>QID| and K = 1</a:t>
            </a:r>
          </a:p>
          <a:p>
            <a:pPr lvl="1">
              <a:defRPr/>
            </a:pPr>
            <a:r>
              <a:rPr lang="en-US" dirty="0" smtClean="0">
                <a:cs typeface="+mn-cs"/>
              </a:rPr>
              <a:t>(</a:t>
            </a:r>
            <a:r>
              <a:rPr lang="en-US" i="1" dirty="0" smtClean="0"/>
              <a:t>a,</a:t>
            </a:r>
            <a:r>
              <a:rPr lang="en-US" i="1" dirty="0" smtClean="0">
                <a:cs typeface="+mn-cs"/>
              </a:rPr>
              <a:t> k)-anonymity is </a:t>
            </a:r>
            <a:r>
              <a:rPr lang="en-US" dirty="0" smtClean="0">
                <a:cs typeface="+mn-cs"/>
              </a:rPr>
              <a:t>also a special case of </a:t>
            </a:r>
            <a:r>
              <a:rPr lang="en-US" i="1" dirty="0" smtClean="0">
                <a:cs typeface="+mn-cs"/>
              </a:rPr>
              <a:t>LKC-privacy with L = |QID|, K = k, </a:t>
            </a:r>
            <a:r>
              <a:rPr lang="en-US" dirty="0" smtClean="0">
                <a:cs typeface="+mn-cs"/>
              </a:rPr>
              <a:t>and </a:t>
            </a:r>
            <a:r>
              <a:rPr lang="en-US" i="1" dirty="0" smtClean="0">
                <a:cs typeface="+mn-cs"/>
              </a:rPr>
              <a:t>C = 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A389FC9-F40C-4175-AF1A-177989BB5338}" type="slidenum">
              <a:rPr lang="zh-TW" altLang="en-US" smtClean="0"/>
              <a:pPr>
                <a:defRPr/>
              </a:pPr>
              <a:t>25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Algorithm for </a:t>
            </a:r>
            <a:r>
              <a:rPr lang="en-US" i="1" smtClean="0"/>
              <a:t>LKC-privacy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600" dirty="0" smtClean="0"/>
              <a:t>We extended the TDS to incorporate </a:t>
            </a:r>
            <a:r>
              <a:rPr lang="en-US" sz="2600" i="1" dirty="0" smtClean="0"/>
              <a:t>LKC-privacy</a:t>
            </a:r>
            <a:r>
              <a:rPr lang="en-US" sz="2600" dirty="0" smtClean="0"/>
              <a:t> </a:t>
            </a:r>
          </a:p>
          <a:p>
            <a:pPr lvl="1">
              <a:defRPr/>
            </a:pPr>
            <a:r>
              <a:rPr lang="en-US" sz="2300" dirty="0" smtClean="0">
                <a:cs typeface="+mn-cs"/>
              </a:rPr>
              <a:t>B. C. M. Fung, K. Wang, and P. S. Yu. </a:t>
            </a:r>
            <a:r>
              <a:rPr lang="en-US" sz="2300" dirty="0" err="1" smtClean="0">
                <a:cs typeface="+mn-cs"/>
              </a:rPr>
              <a:t>Anonymizing</a:t>
            </a:r>
            <a:r>
              <a:rPr lang="en-US" sz="2300" dirty="0" smtClean="0">
                <a:cs typeface="+mn-cs"/>
              </a:rPr>
              <a:t> classification data for privacy preservation. In</a:t>
            </a:r>
            <a:r>
              <a:rPr lang="en-US" sz="2300" i="1" dirty="0" smtClean="0">
                <a:cs typeface="+mn-cs"/>
              </a:rPr>
              <a:t> TKDE, 2007.</a:t>
            </a:r>
          </a:p>
          <a:p>
            <a:pPr>
              <a:defRPr/>
            </a:pPr>
            <a:endParaRPr lang="en-US" sz="2600" dirty="0" smtClean="0"/>
          </a:p>
          <a:p>
            <a:pPr>
              <a:defRPr/>
            </a:pPr>
            <a:r>
              <a:rPr lang="en-US" sz="2600" dirty="0" smtClean="0"/>
              <a:t>LKC-privacy model can also be achieved by other algorithms</a:t>
            </a:r>
            <a:endParaRPr lang="en-CA" sz="2600" dirty="0" smtClean="0"/>
          </a:p>
          <a:p>
            <a:pPr marL="742950" lvl="1" indent="-285750">
              <a:defRPr/>
            </a:pPr>
            <a:r>
              <a:rPr lang="en-US" sz="2300" dirty="0" smtClean="0"/>
              <a:t>R. J. </a:t>
            </a:r>
            <a:r>
              <a:rPr lang="en-US" sz="2300" dirty="0" err="1" smtClean="0"/>
              <a:t>Bayardo</a:t>
            </a:r>
            <a:r>
              <a:rPr lang="en-US" sz="2300" dirty="0" smtClean="0"/>
              <a:t> and R. </a:t>
            </a:r>
            <a:r>
              <a:rPr lang="en-US" sz="2300" dirty="0" err="1" smtClean="0"/>
              <a:t>Agrawal</a:t>
            </a:r>
            <a:r>
              <a:rPr lang="en-US" sz="2300" dirty="0" smtClean="0"/>
              <a:t>. Data Privacy Through Optimal k-</a:t>
            </a:r>
            <a:r>
              <a:rPr lang="en-US" sz="2300" dirty="0" err="1" smtClean="0"/>
              <a:t>Anonymization</a:t>
            </a:r>
            <a:r>
              <a:rPr lang="en-US" sz="2300" dirty="0" smtClean="0"/>
              <a:t>. In </a:t>
            </a:r>
            <a:r>
              <a:rPr lang="en-CA" sz="2300" dirty="0" smtClean="0"/>
              <a:t>ICDE 2005. </a:t>
            </a:r>
          </a:p>
          <a:p>
            <a:pPr marL="742950" lvl="1" indent="-285750">
              <a:defRPr/>
            </a:pPr>
            <a:r>
              <a:rPr lang="en-US" sz="2300" dirty="0" smtClean="0"/>
              <a:t>K. </a:t>
            </a:r>
            <a:r>
              <a:rPr lang="en-US" sz="2300" dirty="0" err="1" smtClean="0"/>
              <a:t>LeFevre</a:t>
            </a:r>
            <a:r>
              <a:rPr lang="en-US" sz="2300" dirty="0" smtClean="0"/>
              <a:t>, D. J. DeWitt, and R. </a:t>
            </a:r>
            <a:r>
              <a:rPr lang="en-US" sz="2300" dirty="0" err="1" smtClean="0"/>
              <a:t>Ramakrishnan</a:t>
            </a:r>
            <a:r>
              <a:rPr lang="en-US" sz="2300" dirty="0" smtClean="0"/>
              <a:t>. Workload-aware </a:t>
            </a:r>
            <a:r>
              <a:rPr lang="en-US" sz="2300" dirty="0" err="1" smtClean="0"/>
              <a:t>anonymization</a:t>
            </a:r>
            <a:r>
              <a:rPr lang="en-US" sz="2300" dirty="0" smtClean="0"/>
              <a:t> techniques for large-scale data sets. </a:t>
            </a:r>
            <a:r>
              <a:rPr lang="en-US" sz="2300" i="1" dirty="0" smtClean="0"/>
              <a:t>In TODS, 2008</a:t>
            </a:r>
            <a:r>
              <a:rPr lang="en-US" sz="2300" i="1" dirty="0" smtClean="0">
                <a:cs typeface="+mn-cs"/>
              </a:rPr>
              <a:t>.</a:t>
            </a:r>
          </a:p>
          <a:p>
            <a:pPr marL="742950" lvl="1" indent="-285750">
              <a:buFont typeface="Wingdings 2" pitchFamily="18" charset="2"/>
              <a:buNone/>
              <a:defRPr/>
            </a:pPr>
            <a:endParaRPr lang="en-CA" sz="2200" dirty="0" smtClean="0"/>
          </a:p>
          <a:p>
            <a:pPr>
              <a:buFont typeface="Wingdings" pitchFamily="2" charset="2"/>
              <a:buNone/>
              <a:defRPr/>
            </a:pPr>
            <a:endParaRPr lang="en-CA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2902410-51E6-4925-99AC-E7222BE787E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3379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Motivation &amp; background </a:t>
            </a:r>
          </a:p>
          <a:p>
            <a:pPr eaLnBrk="1" hangingPunct="1"/>
            <a:r>
              <a:rPr lang="en-US" sz="2800" smtClean="0"/>
              <a:t>Privacy threats &amp; information needs</a:t>
            </a:r>
          </a:p>
          <a:p>
            <a:pPr eaLnBrk="1" hangingPunct="1"/>
            <a:r>
              <a:rPr lang="en-US" sz="2800" smtClean="0"/>
              <a:t>Challenges</a:t>
            </a:r>
          </a:p>
          <a:p>
            <a:pPr eaLnBrk="1" hangingPunct="1"/>
            <a:r>
              <a:rPr lang="en-US" sz="2800" i="1" smtClean="0"/>
              <a:t>LKC-privacy </a:t>
            </a:r>
            <a:r>
              <a:rPr lang="en-US" sz="2800" smtClean="0"/>
              <a:t>model</a:t>
            </a:r>
            <a:endParaRPr lang="en-US" sz="2800" i="1" smtClean="0"/>
          </a:p>
          <a:p>
            <a:pPr eaLnBrk="1" hangingPunct="1"/>
            <a:r>
              <a:rPr lang="en-US" sz="2800" b="1" smtClean="0">
                <a:solidFill>
                  <a:srgbClr val="003399"/>
                </a:solidFill>
              </a:rPr>
              <a:t>Experimental results</a:t>
            </a:r>
          </a:p>
          <a:p>
            <a:pPr eaLnBrk="1" hangingPunct="1"/>
            <a:r>
              <a:rPr lang="en-CA" sz="2800" smtClean="0"/>
              <a:t>Related work</a:t>
            </a:r>
            <a:endParaRPr lang="en-US" sz="2800" smtClean="0"/>
          </a:p>
          <a:p>
            <a:pPr eaLnBrk="1" hangingPunct="1"/>
            <a:r>
              <a:rPr lang="en-US" sz="2800" smtClean="0"/>
              <a:t>Conclusions</a:t>
            </a:r>
          </a:p>
          <a:p>
            <a:pPr eaLnBrk="1" hangingPunct="1">
              <a:buFont typeface="Wingdings" pitchFamily="2" charset="2"/>
              <a:buNone/>
            </a:pPr>
            <a:endParaRPr lang="en-US" sz="26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B8F8454-A3E9-4B92-B1C9-0B1372F0A2C5}" type="slidenum">
              <a:rPr lang="zh-TW" altLang="en-US" smtClean="0"/>
              <a:pPr>
                <a:defRPr/>
              </a:pPr>
              <a:t>27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Experimental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We employ two real-life datasets</a:t>
            </a:r>
          </a:p>
          <a:p>
            <a:pPr lvl="1">
              <a:defRPr/>
            </a:pPr>
            <a:r>
              <a:rPr lang="en-US" b="1" i="1" dirty="0" smtClean="0">
                <a:cs typeface="+mn-cs"/>
              </a:rPr>
              <a:t>Blood</a:t>
            </a:r>
            <a:r>
              <a:rPr lang="en-US" i="1" dirty="0" smtClean="0">
                <a:cs typeface="+mn-cs"/>
              </a:rPr>
              <a:t>:</a:t>
            </a:r>
            <a:r>
              <a:rPr lang="en-US" i="1" dirty="0" smtClean="0"/>
              <a:t> </a:t>
            </a:r>
            <a:r>
              <a:rPr lang="en-US" dirty="0" smtClean="0">
                <a:cs typeface="+mn-cs"/>
              </a:rPr>
              <a:t>is a real-life blood transfusion dataset</a:t>
            </a:r>
            <a:endParaRPr lang="en-US" sz="3300" dirty="0" smtClean="0">
              <a:cs typeface="+mn-cs"/>
            </a:endParaRPr>
          </a:p>
          <a:p>
            <a:pPr lvl="2">
              <a:defRPr/>
            </a:pPr>
            <a:r>
              <a:rPr lang="en-US" dirty="0" smtClean="0"/>
              <a:t>41 </a:t>
            </a:r>
            <a:r>
              <a:rPr lang="en-US" sz="2400" i="1" dirty="0" smtClean="0">
                <a:solidFill>
                  <a:srgbClr val="000000"/>
                </a:solidFill>
                <a:cs typeface="+mn-cs"/>
              </a:rPr>
              <a:t>attributes </a:t>
            </a:r>
            <a:r>
              <a:rPr lang="en-US" sz="2400" dirty="0" smtClean="0"/>
              <a:t>are </a:t>
            </a:r>
            <a:r>
              <a:rPr lang="en-US" sz="2400" i="1" dirty="0" smtClean="0"/>
              <a:t>QID attributes</a:t>
            </a:r>
          </a:p>
          <a:p>
            <a:pPr lvl="2">
              <a:defRPr/>
            </a:pPr>
            <a:r>
              <a:rPr lang="en-US" sz="2400" i="1" dirty="0" smtClean="0">
                <a:cs typeface="+mn-cs"/>
              </a:rPr>
              <a:t>Blood Group represents the Class attribute (8 val</a:t>
            </a:r>
            <a:r>
              <a:rPr lang="en-US" sz="2400" dirty="0" smtClean="0">
                <a:cs typeface="+mn-cs"/>
              </a:rPr>
              <a:t>ues)</a:t>
            </a:r>
          </a:p>
          <a:p>
            <a:pPr lvl="2">
              <a:defRPr/>
            </a:pPr>
            <a:r>
              <a:rPr lang="en-US" sz="2400" i="1" dirty="0" smtClean="0">
                <a:cs typeface="+mn-cs"/>
              </a:rPr>
              <a:t>Diagnosis Codes represents sensitive attribute (15 values)</a:t>
            </a:r>
          </a:p>
          <a:p>
            <a:pPr lvl="2">
              <a:defRPr/>
            </a:pPr>
            <a:r>
              <a:rPr lang="en-US" sz="2400" dirty="0" smtClean="0">
                <a:cs typeface="+mn-cs"/>
              </a:rPr>
              <a:t>10,000 blood transfusion records in 2008.</a:t>
            </a:r>
          </a:p>
          <a:p>
            <a:pPr lvl="1">
              <a:defRPr/>
            </a:pPr>
            <a:r>
              <a:rPr lang="en-CA" b="1" i="1" dirty="0" smtClean="0"/>
              <a:t>Adult: </a:t>
            </a:r>
            <a:r>
              <a:rPr lang="en-CA" dirty="0" smtClean="0"/>
              <a:t>is a </a:t>
            </a:r>
            <a:r>
              <a:rPr lang="en-US" dirty="0" smtClean="0"/>
              <a:t>Census data (from UCI repository)</a:t>
            </a:r>
          </a:p>
          <a:p>
            <a:pPr lvl="2" eaLnBrk="1" hangingPunct="1">
              <a:defRPr/>
            </a:pPr>
            <a:r>
              <a:rPr lang="en-US" dirty="0" smtClean="0"/>
              <a:t>6 continuous attributes.</a:t>
            </a:r>
          </a:p>
          <a:p>
            <a:pPr lvl="2" eaLnBrk="1" hangingPunct="1">
              <a:defRPr/>
            </a:pPr>
            <a:r>
              <a:rPr lang="en-US" dirty="0" smtClean="0"/>
              <a:t>8 categorical attributes.</a:t>
            </a:r>
          </a:p>
          <a:p>
            <a:pPr lvl="2">
              <a:defRPr/>
            </a:pPr>
            <a:r>
              <a:rPr lang="en-US" dirty="0" smtClean="0">
                <a:cs typeface="+mn-cs"/>
              </a:rPr>
              <a:t>45,222 census records</a:t>
            </a:r>
            <a:r>
              <a:rPr lang="en-CA" b="1" dirty="0" smtClean="0"/>
              <a:t>		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39097EA-4A9E-4F55-B549-FA297886EAF2}" type="slidenum">
              <a:rPr lang="zh-TW" altLang="en-US" smtClean="0"/>
              <a:pPr>
                <a:defRPr/>
              </a:pPr>
              <a:t>28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Data Utility</a:t>
            </a:r>
            <a:endParaRPr lang="en-US" smtClean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en-US" sz="2400" smtClean="0"/>
              <a:t>Blood dataset</a:t>
            </a:r>
            <a:r>
              <a:rPr lang="en-CA" b="1" smtClean="0"/>
              <a:t>	</a:t>
            </a:r>
            <a:endParaRPr lang="en-US" b="1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177B0EE-E606-4187-BED2-704419291088}" type="slidenum">
              <a:rPr lang="zh-TW" altLang="en-US" smtClean="0"/>
              <a:pPr>
                <a:defRPr/>
              </a:pPr>
              <a:t>29</a:t>
            </a:fld>
            <a:endParaRPr lang="zh-TW" altLang="en-US"/>
          </a:p>
        </p:txBody>
      </p:sp>
      <p:pic>
        <p:nvPicPr>
          <p:cNvPr id="3584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057400"/>
            <a:ext cx="4724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Motivation &amp; background 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p"/>
            </a:pPr>
            <a:r>
              <a:rPr lang="en-US" altLang="zh-TW" smtClean="0"/>
              <a:t>Organization: Hong Kong Red Cross Blood Transfusion Service and Hospital Authority</a:t>
            </a:r>
            <a:endParaRPr 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55760F1-C14B-4D97-9C19-43277D4E828C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  <p:pic>
        <p:nvPicPr>
          <p:cNvPr id="1024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276600"/>
            <a:ext cx="721042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Data Utility</a:t>
            </a:r>
            <a:endParaRPr lang="en-US" smtClean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en-US" sz="2400" smtClean="0"/>
              <a:t>Blood dataset</a:t>
            </a:r>
            <a:r>
              <a:rPr lang="en-CA" b="1" smtClean="0"/>
              <a:t>	</a:t>
            </a:r>
            <a:endParaRPr lang="en-US" b="1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E4D7BE5-7650-416F-BA8A-676C7F101F51}" type="slidenum">
              <a:rPr lang="zh-TW" altLang="en-US" smtClean="0"/>
              <a:pPr>
                <a:defRPr/>
              </a:pPr>
              <a:t>30</a:t>
            </a:fld>
            <a:endParaRPr lang="zh-TW" altLang="en-US"/>
          </a:p>
        </p:txBody>
      </p:sp>
      <p:pic>
        <p:nvPicPr>
          <p:cNvPr id="368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0600" y="2057400"/>
            <a:ext cx="4673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Data Utility</a:t>
            </a:r>
            <a:endParaRPr lang="en-US" smtClean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en-US" sz="2400" smtClean="0"/>
              <a:t>Adult dataset</a:t>
            </a:r>
            <a:r>
              <a:rPr lang="en-CA" b="1" smtClean="0"/>
              <a:t>	</a:t>
            </a:r>
            <a:endParaRPr lang="en-US" b="1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701DB37-226F-43CE-AF72-5D29A23A76B9}" type="slidenum">
              <a:rPr lang="zh-TW" altLang="en-US" smtClean="0"/>
              <a:pPr>
                <a:defRPr/>
              </a:pPr>
              <a:t>31</a:t>
            </a:fld>
            <a:endParaRPr lang="zh-TW" altLang="en-US"/>
          </a:p>
        </p:txBody>
      </p:sp>
      <p:pic>
        <p:nvPicPr>
          <p:cNvPr id="378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9775" y="2046288"/>
            <a:ext cx="5076825" cy="481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Data Utility</a:t>
            </a:r>
            <a:endParaRPr lang="en-US" smtClean="0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en-US" sz="2400" smtClean="0"/>
              <a:t>Adult dataset</a:t>
            </a:r>
            <a:r>
              <a:rPr lang="en-CA" b="1" smtClean="0"/>
              <a:t>	</a:t>
            </a:r>
            <a:endParaRPr lang="en-US" b="1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A46EC96-CDD2-4447-BC57-E116F7BF1A7A}" type="slidenum">
              <a:rPr lang="zh-TW" altLang="en-US" smtClean="0"/>
              <a:pPr>
                <a:defRPr/>
              </a:pPr>
              <a:t>32</a:t>
            </a:fld>
            <a:endParaRPr lang="zh-TW" altLang="en-US"/>
          </a:p>
        </p:txBody>
      </p:sp>
      <p:pic>
        <p:nvPicPr>
          <p:cNvPr id="3891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8975" y="2133600"/>
            <a:ext cx="47942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Efficiency and Scalability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en-US" sz="2400" smtClean="0"/>
              <a:t>Took at most 30 seconds for all previous experiments</a:t>
            </a:r>
            <a:r>
              <a:rPr lang="en-CA" b="1" smtClean="0"/>
              <a:t>	</a:t>
            </a:r>
            <a:endParaRPr lang="en-US" b="1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5C9FED7-B6E2-45C6-AC1B-D3D7999D9891}" type="slidenum">
              <a:rPr lang="zh-TW" altLang="en-US" smtClean="0"/>
              <a:pPr>
                <a:defRPr/>
              </a:pPr>
              <a:t>33</a:t>
            </a:fld>
            <a:endParaRPr lang="zh-TW" altLang="en-US"/>
          </a:p>
        </p:txBody>
      </p:sp>
      <p:pic>
        <p:nvPicPr>
          <p:cNvPr id="3994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286000"/>
            <a:ext cx="48990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4096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Motivation &amp; background </a:t>
            </a:r>
          </a:p>
          <a:p>
            <a:pPr eaLnBrk="1" hangingPunct="1"/>
            <a:r>
              <a:rPr lang="en-US" sz="2800" smtClean="0"/>
              <a:t>Privacy threats &amp; information needs</a:t>
            </a:r>
          </a:p>
          <a:p>
            <a:pPr eaLnBrk="1" hangingPunct="1"/>
            <a:r>
              <a:rPr lang="en-US" sz="2800" smtClean="0"/>
              <a:t>Challenges</a:t>
            </a:r>
          </a:p>
          <a:p>
            <a:pPr eaLnBrk="1" hangingPunct="1"/>
            <a:r>
              <a:rPr lang="en-US" sz="2800" i="1" smtClean="0"/>
              <a:t>LKC-privacy </a:t>
            </a:r>
            <a:r>
              <a:rPr lang="en-US" sz="2800" smtClean="0"/>
              <a:t>model</a:t>
            </a:r>
            <a:endParaRPr lang="en-US" sz="2800" i="1" smtClean="0"/>
          </a:p>
          <a:p>
            <a:pPr eaLnBrk="1" hangingPunct="1"/>
            <a:r>
              <a:rPr lang="en-US" sz="2800" smtClean="0"/>
              <a:t>Experimental results</a:t>
            </a:r>
          </a:p>
          <a:p>
            <a:pPr eaLnBrk="1" hangingPunct="1"/>
            <a:r>
              <a:rPr lang="en-CA" sz="2800" b="1" smtClean="0">
                <a:solidFill>
                  <a:srgbClr val="003399"/>
                </a:solidFill>
              </a:rPr>
              <a:t>Related work</a:t>
            </a:r>
            <a:endParaRPr lang="en-US" sz="2800" b="1" smtClean="0">
              <a:solidFill>
                <a:srgbClr val="003399"/>
              </a:solidFill>
            </a:endParaRPr>
          </a:p>
          <a:p>
            <a:pPr eaLnBrk="1" hangingPunct="1"/>
            <a:r>
              <a:rPr lang="en-US" sz="2800" smtClean="0"/>
              <a:t>Conclusions</a:t>
            </a:r>
          </a:p>
          <a:p>
            <a:pPr eaLnBrk="1" hangingPunct="1">
              <a:buFont typeface="Wingdings" pitchFamily="2" charset="2"/>
              <a:buNone/>
            </a:pPr>
            <a:endParaRPr lang="en-US" sz="26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73156BE-AC95-42FC-B29C-430ECD8E4A74}" type="slidenum">
              <a:rPr lang="zh-TW" altLang="en-US" smtClean="0"/>
              <a:pPr>
                <a:defRPr/>
              </a:pPr>
              <a:t>34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Related work</a:t>
            </a:r>
            <a:endParaRPr lang="en-US" smtClean="0"/>
          </a:p>
        </p:txBody>
      </p:sp>
      <p:sp>
        <p:nvSpPr>
          <p:cNvPr id="4198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smtClean="0"/>
              <a:t>Y. Xu, K. Wang, A. W. C. Fu, and P. S. Yu. Anonymizing transaction databases for publication. In </a:t>
            </a:r>
            <a:r>
              <a:rPr lang="en-US" sz="2600" i="1" smtClean="0"/>
              <a:t>SIGKDD, 2008.</a:t>
            </a:r>
          </a:p>
          <a:p>
            <a:r>
              <a:rPr lang="de-DE" sz="2600" smtClean="0"/>
              <a:t>Y. Xu, B. C. M. Fung, K. Wang, A. W. C. Fu, and </a:t>
            </a:r>
            <a:r>
              <a:rPr lang="en-US" sz="2600" smtClean="0"/>
              <a:t>J. Pei. Publishing sensitive transactions for itemset utility. In </a:t>
            </a:r>
            <a:r>
              <a:rPr lang="en-US" sz="2600" i="1" smtClean="0"/>
              <a:t>ICDM, 2008.</a:t>
            </a:r>
          </a:p>
          <a:p>
            <a:r>
              <a:rPr lang="en-US" sz="2600" smtClean="0"/>
              <a:t>M. Terrovitis, N. Mamoulis, and P. Kalnis. Privacy-preserving anonymization of set-valued data. In </a:t>
            </a:r>
            <a:r>
              <a:rPr lang="en-US" sz="2600" i="1" smtClean="0"/>
              <a:t>VLDB, 2008.</a:t>
            </a:r>
          </a:p>
          <a:p>
            <a:r>
              <a:rPr lang="en-US" sz="2600" smtClean="0"/>
              <a:t>G. Ghinita, Y. Tao, and P. Kalnis. On the anonymization of sparse high-dimensional data. In </a:t>
            </a:r>
            <a:r>
              <a:rPr lang="en-US" sz="2600" i="1" smtClean="0"/>
              <a:t>ICDE, 2008.</a:t>
            </a:r>
          </a:p>
          <a:p>
            <a:endParaRPr lang="en-US" sz="2600" i="1" smtClean="0"/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55E021D-302F-4B36-921D-3809D97AF0DB}" type="slidenum">
              <a:rPr lang="zh-TW" altLang="en-US" smtClean="0"/>
              <a:pPr>
                <a:defRPr/>
              </a:pPr>
              <a:t>35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4301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Motivation &amp; background </a:t>
            </a:r>
          </a:p>
          <a:p>
            <a:pPr eaLnBrk="1" hangingPunct="1"/>
            <a:r>
              <a:rPr lang="en-US" sz="2800" smtClean="0"/>
              <a:t>Privacy threats &amp; information needs</a:t>
            </a:r>
          </a:p>
          <a:p>
            <a:pPr eaLnBrk="1" hangingPunct="1"/>
            <a:r>
              <a:rPr lang="en-US" sz="2800" smtClean="0"/>
              <a:t>Challenges</a:t>
            </a:r>
          </a:p>
          <a:p>
            <a:pPr eaLnBrk="1" hangingPunct="1"/>
            <a:r>
              <a:rPr lang="en-US" sz="2800" i="1" smtClean="0"/>
              <a:t>LKC-privacy </a:t>
            </a:r>
            <a:r>
              <a:rPr lang="en-US" sz="2800" smtClean="0"/>
              <a:t>model</a:t>
            </a:r>
            <a:endParaRPr lang="en-US" sz="2800" i="1" smtClean="0"/>
          </a:p>
          <a:p>
            <a:pPr eaLnBrk="1" hangingPunct="1"/>
            <a:r>
              <a:rPr lang="en-US" sz="2800" smtClean="0"/>
              <a:t>Experimental results</a:t>
            </a:r>
          </a:p>
          <a:p>
            <a:pPr eaLnBrk="1" hangingPunct="1"/>
            <a:r>
              <a:rPr lang="en-CA" sz="2800" smtClean="0"/>
              <a:t>Related work</a:t>
            </a:r>
            <a:endParaRPr lang="en-US" sz="2800" smtClean="0"/>
          </a:p>
          <a:p>
            <a:pPr eaLnBrk="1" hangingPunct="1"/>
            <a:r>
              <a:rPr lang="en-US" sz="2800" b="1" smtClean="0">
                <a:solidFill>
                  <a:srgbClr val="003399"/>
                </a:solidFill>
              </a:rPr>
              <a:t>Conclusions</a:t>
            </a:r>
          </a:p>
          <a:p>
            <a:pPr eaLnBrk="1" hangingPunct="1">
              <a:buFont typeface="Wingdings" pitchFamily="2" charset="2"/>
              <a:buNone/>
            </a:pPr>
            <a:endParaRPr lang="en-US" sz="26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0F6DDF5-3B1A-4763-9433-5B437F702D59}" type="slidenum">
              <a:rPr lang="zh-TW" altLang="en-US" smtClean="0"/>
              <a:pPr>
                <a:defRPr/>
              </a:pPr>
              <a:t>36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mtClean="0"/>
              <a:t>Successful demonstration of a real life application</a:t>
            </a:r>
            <a:endParaRPr lang="en-US" smtClean="0"/>
          </a:p>
          <a:p>
            <a:r>
              <a:rPr lang="en-CA" smtClean="0"/>
              <a:t>It is important to educate health institute managements and medical practitioners</a:t>
            </a:r>
          </a:p>
          <a:p>
            <a:r>
              <a:rPr lang="en-US" smtClean="0"/>
              <a:t>Health data are complex: combination of relational, transaction and textual data</a:t>
            </a:r>
            <a:endParaRPr lang="en-CA" smtClean="0"/>
          </a:p>
          <a:p>
            <a:pPr eaLnBrk="1" hangingPunct="1"/>
            <a:r>
              <a:rPr lang="en-US" sz="2800" smtClean="0"/>
              <a:t>Source codes and datasets download: </a:t>
            </a:r>
            <a:r>
              <a:rPr lang="en-CA" sz="1600" u="sng" smtClean="0">
                <a:solidFill>
                  <a:srgbClr val="0070C0"/>
                </a:solidFill>
                <a:latin typeface="Arial" charset="0"/>
              </a:rPr>
              <a:t>http://www.ciise.concordia.ca/~fung/pub/RedCrossKDD09/</a:t>
            </a:r>
            <a:endParaRPr lang="en-US" smtClean="0"/>
          </a:p>
          <a:p>
            <a:pPr>
              <a:buFont typeface="Wingdings" pitchFamily="2" charset="2"/>
              <a:buNone/>
            </a:pPr>
            <a:endParaRPr lang="en-US" smtClean="0"/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CFC5EC5-E0D3-4889-9DAD-DDB04630A88A}" type="slidenum">
              <a:rPr lang="zh-TW" altLang="en-US" smtClean="0"/>
              <a:pPr>
                <a:defRPr/>
              </a:pPr>
              <a:t>37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Placeholder 1"/>
          <p:cNvSpPr>
            <a:spLocks noGrp="1"/>
          </p:cNvSpPr>
          <p:nvPr>
            <p:ph type="body" idx="4294967295"/>
          </p:nvPr>
        </p:nvSpPr>
        <p:spPr>
          <a:xfrm>
            <a:off x="1295400" y="2971800"/>
            <a:ext cx="2819400" cy="758825"/>
          </a:xfrm>
        </p:spPr>
        <p:txBody>
          <a:bodyPr anchor="b"/>
          <a:lstStyle/>
          <a:p>
            <a:pPr marL="0" indent="0" eaLnBrk="1" hangingPunct="1">
              <a:buFont typeface="Wingdings" pitchFamily="2" charset="2"/>
              <a:buChar char="p"/>
            </a:pPr>
            <a:r>
              <a:rPr lang="en-US" altLang="zh-TW" sz="4800" smtClean="0"/>
              <a:t> </a:t>
            </a:r>
            <a:r>
              <a:rPr lang="en-US" altLang="zh-TW" sz="4400" smtClean="0"/>
              <a:t>Q&amp;A</a:t>
            </a:r>
            <a:endParaRPr lang="zh-TW" altLang="en-US" sz="4400" smtClean="0"/>
          </a:p>
        </p:txBody>
      </p:sp>
      <p:sp>
        <p:nvSpPr>
          <p:cNvPr id="45059" name="Rectangle 6"/>
          <p:cNvSpPr>
            <a:spLocks noChangeArrowheads="1"/>
          </p:cNvSpPr>
          <p:nvPr/>
        </p:nvSpPr>
        <p:spPr bwMode="auto">
          <a:xfrm>
            <a:off x="1371600" y="1752600"/>
            <a:ext cx="617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4400">
                <a:solidFill>
                  <a:srgbClr val="FFFFFF"/>
                </a:solidFill>
              </a:rPr>
              <a:t>Thank You Very Much</a:t>
            </a:r>
            <a:endParaRPr lang="en-US" sz="4400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B55364-178E-4425-8622-A6FA2633E65D}" type="slidenum">
              <a:rPr lang="zh-TW" altLang="en-US" smtClean="0"/>
              <a:pPr>
                <a:defRPr/>
              </a:pPr>
              <a:t>38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flow in Hong Kong Red Cross</a:t>
            </a:r>
          </a:p>
        </p:txBody>
      </p:sp>
      <p:sp>
        <p:nvSpPr>
          <p:cNvPr id="1028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83E7337-8029-48AD-B95E-84E2EA223E3B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685800" y="1651000"/>
          <a:ext cx="7924800" cy="5130800"/>
        </p:xfrm>
        <a:graphic>
          <a:graphicData uri="http://schemas.openxmlformats.org/presentationml/2006/ole">
            <p:oleObj spid="_x0000_s1026" r:id="rId3" imgW="7257568" imgH="536986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Healthcare IT Policies</a:t>
            </a:r>
            <a:endParaRPr lang="zh-TW" altLang="en-US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600" b="1" smtClean="0"/>
              <a:t>Hong Kong Personal Data (Privacy) Ordinance</a:t>
            </a:r>
          </a:p>
          <a:p>
            <a:r>
              <a:rPr lang="en-US" sz="2600" b="1" smtClean="0"/>
              <a:t>Personal Information Protection and Electronic Documents Act (PIPEDA)</a:t>
            </a:r>
          </a:p>
          <a:p>
            <a:r>
              <a:rPr lang="en-US" smtClean="0"/>
              <a:t>Underlying Principles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Principle 1: Purpose and manner of collection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Principle 2: Accuracy and duration of retention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Principle 3: Use of personal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Principle 4: Security of Personal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Principle 5: Information to be Generally Available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Principle 6 : Access to Personal Data</a:t>
            </a:r>
            <a:endParaRPr lang="en-US" sz="2700" b="1" smtClean="0"/>
          </a:p>
          <a:p>
            <a:pPr>
              <a:buFont typeface="Wingdings" pitchFamily="2" charset="2"/>
              <a:buNone/>
            </a:pPr>
            <a:endParaRPr lang="en-US" sz="2400" b="1" smtClean="0"/>
          </a:p>
          <a:p>
            <a:endParaRPr lang="en-US" altLang="zh-TW" sz="240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C1F036E-68DC-4D2A-8F39-5B75CC2317EC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  <p:pic>
        <p:nvPicPr>
          <p:cNvPr id="11269" name="Picture 3" descr="HKFla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1600200"/>
            <a:ext cx="600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2514600"/>
            <a:ext cx="68103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Contributions</a:t>
            </a:r>
            <a:endParaRPr lang="en-US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600" smtClean="0"/>
              <a:t>Very successful showcase of privacy-preserving technology</a:t>
            </a:r>
          </a:p>
          <a:p>
            <a:r>
              <a:rPr lang="en-CA" sz="2600" smtClean="0"/>
              <a:t>Proposed </a:t>
            </a:r>
            <a:r>
              <a:rPr lang="en-CA" sz="2600" i="1" smtClean="0"/>
              <a:t>LKC-privacy</a:t>
            </a:r>
            <a:r>
              <a:rPr lang="en-CA" sz="2600" smtClean="0"/>
              <a:t> model for anonymizing healthcare data</a:t>
            </a:r>
          </a:p>
          <a:p>
            <a:r>
              <a:rPr lang="en-CA" sz="2600" smtClean="0"/>
              <a:t>Provided an algorithm to satisfy both privacy and information requirement</a:t>
            </a:r>
          </a:p>
          <a:p>
            <a:r>
              <a:rPr lang="en-US" sz="2600" smtClean="0"/>
              <a:t>Will benefit similar challenges in information sharing</a:t>
            </a:r>
          </a:p>
          <a:p>
            <a:endParaRPr lang="en-CA" smtClean="0"/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333B74C-B267-4EF7-87D6-C382F3046DFE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1331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Motivation &amp; background </a:t>
            </a:r>
          </a:p>
          <a:p>
            <a:pPr eaLnBrk="1" hangingPunct="1"/>
            <a:r>
              <a:rPr lang="en-US" sz="2800" b="1" smtClean="0">
                <a:solidFill>
                  <a:srgbClr val="003399"/>
                </a:solidFill>
              </a:rPr>
              <a:t>Privacy threats &amp; information needs</a:t>
            </a:r>
          </a:p>
          <a:p>
            <a:pPr eaLnBrk="1" hangingPunct="1"/>
            <a:r>
              <a:rPr lang="en-US" sz="2800" smtClean="0"/>
              <a:t>Challenges</a:t>
            </a:r>
          </a:p>
          <a:p>
            <a:pPr eaLnBrk="1" hangingPunct="1"/>
            <a:r>
              <a:rPr lang="en-US" sz="2800" i="1" smtClean="0"/>
              <a:t>LKC-privacy </a:t>
            </a:r>
            <a:r>
              <a:rPr lang="en-US" sz="2800" smtClean="0"/>
              <a:t>model</a:t>
            </a:r>
            <a:endParaRPr lang="en-US" sz="2800" i="1" smtClean="0"/>
          </a:p>
          <a:p>
            <a:pPr eaLnBrk="1" hangingPunct="1"/>
            <a:r>
              <a:rPr lang="en-US" sz="2800" smtClean="0"/>
              <a:t>Experimental results</a:t>
            </a:r>
          </a:p>
          <a:p>
            <a:pPr eaLnBrk="1" hangingPunct="1"/>
            <a:r>
              <a:rPr lang="en-CA" sz="2800" smtClean="0"/>
              <a:t>Related work</a:t>
            </a:r>
            <a:endParaRPr lang="en-US" sz="2800" smtClean="0"/>
          </a:p>
          <a:p>
            <a:pPr eaLnBrk="1" hangingPunct="1"/>
            <a:r>
              <a:rPr lang="en-US" sz="2800" smtClean="0"/>
              <a:t>Conclusions</a:t>
            </a:r>
          </a:p>
          <a:p>
            <a:pPr eaLnBrk="1" hangingPunct="1">
              <a:buFont typeface="Wingdings" pitchFamily="2" charset="2"/>
              <a:buNone/>
            </a:pPr>
            <a:endParaRPr lang="en-US" sz="26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A70E588-A75C-411D-90C1-F706F1900680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Privacy threats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en-US" sz="2000" b="1" smtClean="0"/>
              <a:t>Identity Linkage: </a:t>
            </a:r>
            <a:r>
              <a:rPr lang="en-US" sz="2000" smtClean="0"/>
              <a:t>takes place when the number of records containing same QID values is small or unique.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6F2349D-6E5C-4253-BD25-6D8AE69C8F1D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276600"/>
            <a:ext cx="4973638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8"/>
          <p:cNvSpPr>
            <a:spLocks noChangeArrowheads="1"/>
          </p:cNvSpPr>
          <p:nvPr/>
        </p:nvSpPr>
        <p:spPr bwMode="auto">
          <a:xfrm>
            <a:off x="533400" y="4419600"/>
            <a:ext cx="4800600" cy="228600"/>
          </a:xfrm>
          <a:prstGeom prst="rect">
            <a:avLst/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4343" name="Picture 16" descr="MCj0240341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3363913"/>
            <a:ext cx="137160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33"/>
          <p:cNvSpPr txBox="1">
            <a:spLocks noChangeArrowheads="1"/>
          </p:cNvSpPr>
          <p:nvPr/>
        </p:nvSpPr>
        <p:spPr bwMode="auto">
          <a:xfrm>
            <a:off x="6324600" y="4430713"/>
            <a:ext cx="2057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latin typeface="+mn-lt"/>
                <a:ea typeface="+mn-ea"/>
              </a:rPr>
              <a:t>Data recipients</a:t>
            </a:r>
          </a:p>
        </p:txBody>
      </p:sp>
      <p:sp>
        <p:nvSpPr>
          <p:cNvPr id="15" name="Text Box 33"/>
          <p:cNvSpPr txBox="1">
            <a:spLocks noChangeArrowheads="1"/>
          </p:cNvSpPr>
          <p:nvPr/>
        </p:nvSpPr>
        <p:spPr bwMode="auto">
          <a:xfrm>
            <a:off x="6400800" y="4430713"/>
            <a:ext cx="190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chemeClr val="accent6"/>
                </a:solidFill>
                <a:latin typeface="+mn-lt"/>
                <a:ea typeface="+mn-ea"/>
              </a:rPr>
              <a:t>Adversary</a:t>
            </a:r>
          </a:p>
        </p:txBody>
      </p:sp>
      <p:sp>
        <p:nvSpPr>
          <p:cNvPr id="16" name="Text Box 33"/>
          <p:cNvSpPr txBox="1">
            <a:spLocks noChangeArrowheads="1"/>
          </p:cNvSpPr>
          <p:nvPr/>
        </p:nvSpPr>
        <p:spPr bwMode="auto">
          <a:xfrm>
            <a:off x="5791200" y="4953000"/>
            <a:ext cx="274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latin typeface="+mn-lt"/>
                <a:ea typeface="+mn-ea"/>
              </a:rPr>
              <a:t>Knowledge:  Mover, age 34</a:t>
            </a:r>
          </a:p>
        </p:txBody>
      </p:sp>
      <p:sp>
        <p:nvSpPr>
          <p:cNvPr id="17" name="Text Box 33"/>
          <p:cNvSpPr txBox="1">
            <a:spLocks noChangeArrowheads="1"/>
          </p:cNvSpPr>
          <p:nvPr/>
        </p:nvSpPr>
        <p:spPr bwMode="auto">
          <a:xfrm>
            <a:off x="5867400" y="5345113"/>
            <a:ext cx="2743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chemeClr val="accent6"/>
                </a:solidFill>
                <a:latin typeface="+mn-lt"/>
                <a:ea typeface="+mn-ea"/>
              </a:rPr>
              <a:t>Identity Linkage Attack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  <p:bldP spid="16" grpId="0"/>
      <p:bldP spid="17" grpId="0"/>
      <p:bldP spid="1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Privacy threats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en-US" sz="2000" b="1" smtClean="0">
                <a:solidFill>
                  <a:schemeClr val="tx2"/>
                </a:solidFill>
              </a:rPr>
              <a:t>Identity Linkage: </a:t>
            </a:r>
            <a:r>
              <a:rPr lang="en-US" sz="2000" smtClean="0">
                <a:solidFill>
                  <a:schemeClr val="tx2"/>
                </a:solidFill>
              </a:rPr>
              <a:t>takes place when the number of records that contain the known pair sequence is small or unique.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2000" b="1" smtClean="0"/>
              <a:t>Attribute Linkage: </a:t>
            </a:r>
            <a:r>
              <a:rPr lang="en-US" sz="2000" smtClean="0"/>
              <a:t>takes place when the attacker can infer the value of the sensitive attribute with a higher confidence.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5C2ECE3-F5EE-4960-9074-128240D61161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276600"/>
            <a:ext cx="4973638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8"/>
          <p:cNvSpPr>
            <a:spLocks noChangeArrowheads="1"/>
          </p:cNvSpPr>
          <p:nvPr/>
        </p:nvSpPr>
        <p:spPr bwMode="auto">
          <a:xfrm>
            <a:off x="1981200" y="4419600"/>
            <a:ext cx="3352800" cy="228600"/>
          </a:xfrm>
          <a:prstGeom prst="rect">
            <a:avLst/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5367" name="Picture 16" descr="MCj0240341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3363913"/>
            <a:ext cx="137160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33"/>
          <p:cNvSpPr txBox="1">
            <a:spLocks noChangeArrowheads="1"/>
          </p:cNvSpPr>
          <p:nvPr/>
        </p:nvSpPr>
        <p:spPr bwMode="auto">
          <a:xfrm>
            <a:off x="5791200" y="4953000"/>
            <a:ext cx="274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latin typeface="+mn-lt"/>
                <a:ea typeface="+mn-ea"/>
              </a:rPr>
              <a:t>Knowledge:  Male, age 34</a:t>
            </a:r>
          </a:p>
        </p:txBody>
      </p:sp>
      <p:sp>
        <p:nvSpPr>
          <p:cNvPr id="17" name="Text Box 33"/>
          <p:cNvSpPr txBox="1">
            <a:spLocks noChangeArrowheads="1"/>
          </p:cNvSpPr>
          <p:nvPr/>
        </p:nvSpPr>
        <p:spPr bwMode="auto">
          <a:xfrm>
            <a:off x="5867400" y="5345113"/>
            <a:ext cx="2743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chemeClr val="accent6"/>
                </a:solidFill>
                <a:latin typeface="+mn-lt"/>
                <a:ea typeface="+mn-ea"/>
              </a:rPr>
              <a:t>Attribute Linkage Attack</a:t>
            </a:r>
          </a:p>
        </p:txBody>
      </p:sp>
      <p:sp>
        <p:nvSpPr>
          <p:cNvPr id="18" name="Rectangle 118"/>
          <p:cNvSpPr>
            <a:spLocks noChangeArrowheads="1"/>
          </p:cNvSpPr>
          <p:nvPr/>
        </p:nvSpPr>
        <p:spPr bwMode="auto">
          <a:xfrm>
            <a:off x="1981200" y="3962400"/>
            <a:ext cx="3352800" cy="228600"/>
          </a:xfrm>
          <a:prstGeom prst="rect">
            <a:avLst/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33"/>
          <p:cNvSpPr txBox="1">
            <a:spLocks noChangeArrowheads="1"/>
          </p:cNvSpPr>
          <p:nvPr/>
        </p:nvSpPr>
        <p:spPr bwMode="auto">
          <a:xfrm>
            <a:off x="6400800" y="4430713"/>
            <a:ext cx="190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chemeClr val="accent6"/>
                </a:solidFill>
                <a:latin typeface="+mn-lt"/>
                <a:ea typeface="+mn-ea"/>
              </a:rPr>
              <a:t>Adversary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  <p:bldP spid="17" grpId="0"/>
      <p:bldP spid="17" grpId="1"/>
      <p:bldP spid="18" grpId="0" animBg="1"/>
    </p:bldLst>
  </p:timing>
</p:sld>
</file>

<file path=ppt/theme/theme1.xml><?xml version="1.0" encoding="utf-8"?>
<a:theme xmlns:a="http://schemas.openxmlformats.org/drawingml/2006/main" name="Median">
  <a:themeElements>
    <a:clrScheme name="Median 1">
      <a:dk1>
        <a:srgbClr val="000000"/>
      </a:dk1>
      <a:lt1>
        <a:srgbClr val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FFFFFF"/>
      </a:accent3>
      <a:accent4>
        <a:srgbClr val="000000"/>
      </a:accent4>
      <a:accent5>
        <a:srgbClr val="FFAEC5"/>
      </a:accent5>
      <a:accent6>
        <a:srgbClr val="CF0050"/>
      </a:accent6>
      <a:hlink>
        <a:srgbClr val="17BBFD"/>
      </a:hlink>
      <a:folHlink>
        <a:srgbClr val="FF79C2"/>
      </a:folHlink>
    </a:clrScheme>
    <a:fontScheme name="Median">
      <a:majorFont>
        <a:latin typeface="Tw Cen MT"/>
        <a:ea typeface="微軟正黑體"/>
        <a:cs typeface=""/>
      </a:majorFont>
      <a:minorFont>
        <a:latin typeface="Tw Cen MT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edian 1">
        <a:dk1>
          <a:srgbClr val="000000"/>
        </a:dk1>
        <a:lt1>
          <a:srgbClr val="FFFFFF"/>
        </a:lt1>
        <a:dk2>
          <a:srgbClr val="666666"/>
        </a:dk2>
        <a:lt2>
          <a:srgbClr val="D2D2D2"/>
        </a:lt2>
        <a:accent1>
          <a:srgbClr val="FF388C"/>
        </a:accent1>
        <a:accent2>
          <a:srgbClr val="E40059"/>
        </a:accent2>
        <a:accent3>
          <a:srgbClr val="FFFFFF"/>
        </a:accent3>
        <a:accent4>
          <a:srgbClr val="000000"/>
        </a:accent4>
        <a:accent5>
          <a:srgbClr val="FFAEC5"/>
        </a:accent5>
        <a:accent6>
          <a:srgbClr val="CF0050"/>
        </a:accent6>
        <a:hlink>
          <a:srgbClr val="17BBFD"/>
        </a:hlink>
        <a:folHlink>
          <a:srgbClr val="FF79C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Median">
  <a:themeElements>
    <a:clrScheme name="4_Median 1">
      <a:dk1>
        <a:srgbClr val="000000"/>
      </a:dk1>
      <a:lt1>
        <a:srgbClr val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FFFFFF"/>
      </a:accent3>
      <a:accent4>
        <a:srgbClr val="000000"/>
      </a:accent4>
      <a:accent5>
        <a:srgbClr val="FFAEC5"/>
      </a:accent5>
      <a:accent6>
        <a:srgbClr val="CF0050"/>
      </a:accent6>
      <a:hlink>
        <a:srgbClr val="17BBFD"/>
      </a:hlink>
      <a:folHlink>
        <a:srgbClr val="FF79C2"/>
      </a:folHlink>
    </a:clrScheme>
    <a:fontScheme name="4_Median">
      <a:majorFont>
        <a:latin typeface="Tw Cen MT"/>
        <a:ea typeface="微軟正黑體"/>
        <a:cs typeface=""/>
      </a:majorFont>
      <a:minorFont>
        <a:latin typeface="Tw Cen MT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Median 1">
        <a:dk1>
          <a:srgbClr val="000000"/>
        </a:dk1>
        <a:lt1>
          <a:srgbClr val="FFFFFF"/>
        </a:lt1>
        <a:dk2>
          <a:srgbClr val="666666"/>
        </a:dk2>
        <a:lt2>
          <a:srgbClr val="D2D2D2"/>
        </a:lt2>
        <a:accent1>
          <a:srgbClr val="FF388C"/>
        </a:accent1>
        <a:accent2>
          <a:srgbClr val="E40059"/>
        </a:accent2>
        <a:accent3>
          <a:srgbClr val="FFFFFF"/>
        </a:accent3>
        <a:accent4>
          <a:srgbClr val="000000"/>
        </a:accent4>
        <a:accent5>
          <a:srgbClr val="FFAEC5"/>
        </a:accent5>
        <a:accent6>
          <a:srgbClr val="CF0050"/>
        </a:accent6>
        <a:hlink>
          <a:srgbClr val="17BBFD"/>
        </a:hlink>
        <a:folHlink>
          <a:srgbClr val="FF79C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3076</TotalTime>
  <Words>2122</Words>
  <Application>Microsoft Office PowerPoint</Application>
  <PresentationFormat>On-screen Show (4:3)</PresentationFormat>
  <Paragraphs>996</Paragraphs>
  <Slides>38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Median</vt:lpstr>
      <vt:lpstr>4_Median</vt:lpstr>
      <vt:lpstr>Microsoft Office Visio Drawing</vt:lpstr>
      <vt:lpstr>Anonymizing Healthcare Data: A Case Study on the Blood Transfusion Service</vt:lpstr>
      <vt:lpstr>Outline</vt:lpstr>
      <vt:lpstr>Motivation &amp; background </vt:lpstr>
      <vt:lpstr>Data flow in Hong Kong Red Cross</vt:lpstr>
      <vt:lpstr>Healthcare IT Policies</vt:lpstr>
      <vt:lpstr>Contributions</vt:lpstr>
      <vt:lpstr>Outline</vt:lpstr>
      <vt:lpstr>Privacy threats</vt:lpstr>
      <vt:lpstr>Privacy threats</vt:lpstr>
      <vt:lpstr>Information needs</vt:lpstr>
      <vt:lpstr>Outline</vt:lpstr>
      <vt:lpstr>Challenges</vt:lpstr>
      <vt:lpstr>Curse of High-dimensionality</vt:lpstr>
      <vt:lpstr>Slide 14</vt:lpstr>
      <vt:lpstr>Slide 15</vt:lpstr>
      <vt:lpstr>Outline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LKC-privacy</vt:lpstr>
      <vt:lpstr>LKC-privacy</vt:lpstr>
      <vt:lpstr>Algorithm for LKC-privacy</vt:lpstr>
      <vt:lpstr>Outline</vt:lpstr>
      <vt:lpstr>Experimental Evaluation</vt:lpstr>
      <vt:lpstr>Data Utility</vt:lpstr>
      <vt:lpstr>Data Utility</vt:lpstr>
      <vt:lpstr>Data Utility</vt:lpstr>
      <vt:lpstr>Data Utility</vt:lpstr>
      <vt:lpstr>Efficiency and Scalability</vt:lpstr>
      <vt:lpstr>Outline</vt:lpstr>
      <vt:lpstr>Related work</vt:lpstr>
      <vt:lpstr>Outline</vt:lpstr>
      <vt:lpstr>Conclusions</vt:lpstr>
      <vt:lpstr>Slide 38</vt:lpstr>
    </vt:vector>
  </TitlesOfParts>
  <Company>CONCORDIA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Anonymizing healthcare data: a case study on the blood transfusion service</dc:title>
  <dc:creator>ENCS</dc:creator>
  <cp:lastModifiedBy>Benjamin Fung</cp:lastModifiedBy>
  <cp:revision>456</cp:revision>
  <dcterms:created xsi:type="dcterms:W3CDTF">2009-06-08T17:56:21Z</dcterms:created>
  <dcterms:modified xsi:type="dcterms:W3CDTF">2009-07-01T05:51:02Z</dcterms:modified>
</cp:coreProperties>
</file>