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2"/>
  </p:notesMasterIdLst>
  <p:sldIdLst>
    <p:sldId id="285" r:id="rId2"/>
    <p:sldId id="279" r:id="rId3"/>
    <p:sldId id="316" r:id="rId4"/>
    <p:sldId id="317" r:id="rId5"/>
    <p:sldId id="319" r:id="rId6"/>
    <p:sldId id="321" r:id="rId7"/>
    <p:sldId id="320" r:id="rId8"/>
    <p:sldId id="322" r:id="rId9"/>
    <p:sldId id="323" r:id="rId10"/>
    <p:sldId id="328" r:id="rId11"/>
    <p:sldId id="332" r:id="rId12"/>
    <p:sldId id="331" r:id="rId13"/>
    <p:sldId id="324" r:id="rId14"/>
    <p:sldId id="325" r:id="rId15"/>
    <p:sldId id="326" r:id="rId16"/>
    <p:sldId id="290" r:id="rId17"/>
    <p:sldId id="329" r:id="rId18"/>
    <p:sldId id="291" r:id="rId19"/>
    <p:sldId id="292" r:id="rId20"/>
    <p:sldId id="293" r:id="rId21"/>
    <p:sldId id="296" r:id="rId22"/>
    <p:sldId id="295" r:id="rId23"/>
    <p:sldId id="298" r:id="rId24"/>
    <p:sldId id="299" r:id="rId25"/>
    <p:sldId id="300" r:id="rId26"/>
    <p:sldId id="301" r:id="rId27"/>
    <p:sldId id="302" r:id="rId28"/>
    <p:sldId id="304" r:id="rId29"/>
    <p:sldId id="303" r:id="rId30"/>
    <p:sldId id="333" r:id="rId31"/>
    <p:sldId id="335" r:id="rId32"/>
    <p:sldId id="307" r:id="rId33"/>
    <p:sldId id="308" r:id="rId34"/>
    <p:sldId id="306" r:id="rId35"/>
    <p:sldId id="310" r:id="rId36"/>
    <p:sldId id="311" r:id="rId37"/>
    <p:sldId id="314" r:id="rId38"/>
    <p:sldId id="315" r:id="rId39"/>
    <p:sldId id="284" r:id="rId40"/>
    <p:sldId id="334" r:id="rId4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78398" autoAdjust="0"/>
  </p:normalViewPr>
  <p:slideViewPr>
    <p:cSldViewPr>
      <p:cViewPr varScale="1">
        <p:scale>
          <a:sx n="46" d="100"/>
          <a:sy n="46" d="100"/>
        </p:scale>
        <p:origin x="-14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or\Desktop\Study\PPRFID_Final_Version\result\sc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20213513083591841"/>
          <c:y val="0.15176990516634931"/>
          <c:w val="0.75673148810944213"/>
          <c:h val="0.62241940276333385"/>
        </c:manualLayout>
      </c:layout>
      <c:lineChart>
        <c:grouping val="standard"/>
        <c:ser>
          <c:idx val="0"/>
          <c:order val="0"/>
          <c:tx>
            <c:v>L=1</c:v>
          </c:tx>
          <c:spPr>
            <a:ln>
              <a:solidFill>
                <a:schemeClr val="tx1"/>
              </a:solidFill>
            </a:ln>
          </c:spPr>
          <c:marker>
            <c:symbol val="triangle"/>
            <c:size val="25"/>
            <c:spPr>
              <a:solidFill>
                <a:schemeClr val="tx1"/>
              </a:solidFill>
              <a:ln>
                <a:solidFill>
                  <a:sysClr val="windowText" lastClr="000000"/>
                </a:solidFill>
              </a:ln>
            </c:spPr>
          </c:marker>
          <c:cat>
            <c:numRef>
              <c:f>'Distortion K'!$E$35:$E$39</c:f>
              <c:numCache>
                <c:formatCode>General</c:formatCode>
                <c:ptCount val="5"/>
                <c:pt idx="0">
                  <c:v>10</c:v>
                </c:pt>
                <c:pt idx="1">
                  <c:v>20</c:v>
                </c:pt>
                <c:pt idx="2">
                  <c:v>30</c:v>
                </c:pt>
                <c:pt idx="3">
                  <c:v>40</c:v>
                </c:pt>
                <c:pt idx="4">
                  <c:v>50</c:v>
                </c:pt>
              </c:numCache>
            </c:numRef>
          </c:cat>
          <c:val>
            <c:numRef>
              <c:f>'Distortion K'!$H$35:$H$39</c:f>
              <c:numCache>
                <c:formatCode>0%</c:formatCode>
                <c:ptCount val="5"/>
                <c:pt idx="0">
                  <c:v>3.3900000000000013E-2</c:v>
                </c:pt>
                <c:pt idx="1">
                  <c:v>3.4800000000000081E-2</c:v>
                </c:pt>
                <c:pt idx="2">
                  <c:v>3.4800000000000081E-2</c:v>
                </c:pt>
                <c:pt idx="3">
                  <c:v>3.4800000000000081E-2</c:v>
                </c:pt>
                <c:pt idx="4">
                  <c:v>3.4800000000000081E-2</c:v>
                </c:pt>
              </c:numCache>
            </c:numRef>
          </c:val>
        </c:ser>
        <c:ser>
          <c:idx val="1"/>
          <c:order val="1"/>
          <c:tx>
            <c:v>L=2</c:v>
          </c:tx>
          <c:spPr>
            <a:ln w="12700">
              <a:solidFill>
                <a:srgbClr val="FF00FF"/>
              </a:solidFill>
            </a:ln>
          </c:spPr>
          <c:marker>
            <c:symbol val="square"/>
            <c:size val="16"/>
            <c:spPr>
              <a:solidFill>
                <a:srgbClr val="FF00FF"/>
              </a:solidFill>
            </c:spPr>
          </c:marker>
          <c:cat>
            <c:numRef>
              <c:f>'Distortion K'!$E$35:$E$39</c:f>
              <c:numCache>
                <c:formatCode>General</c:formatCode>
                <c:ptCount val="5"/>
                <c:pt idx="0">
                  <c:v>10</c:v>
                </c:pt>
                <c:pt idx="1">
                  <c:v>20</c:v>
                </c:pt>
                <c:pt idx="2">
                  <c:v>30</c:v>
                </c:pt>
                <c:pt idx="3">
                  <c:v>40</c:v>
                </c:pt>
                <c:pt idx="4">
                  <c:v>50</c:v>
                </c:pt>
              </c:numCache>
            </c:numRef>
          </c:cat>
          <c:val>
            <c:numRef>
              <c:f>'Distortion K'!$H$40:$H$44</c:f>
              <c:numCache>
                <c:formatCode>0%</c:formatCode>
                <c:ptCount val="5"/>
                <c:pt idx="0">
                  <c:v>3.4800000000000081E-2</c:v>
                </c:pt>
                <c:pt idx="1">
                  <c:v>3.4800000000000081E-2</c:v>
                </c:pt>
                <c:pt idx="2">
                  <c:v>3.4800000000000081E-2</c:v>
                </c:pt>
                <c:pt idx="3">
                  <c:v>3.4800000000000081E-2</c:v>
                </c:pt>
                <c:pt idx="4">
                  <c:v>3.4800000000000081E-2</c:v>
                </c:pt>
              </c:numCache>
            </c:numRef>
          </c:val>
        </c:ser>
        <c:ser>
          <c:idx val="2"/>
          <c:order val="2"/>
          <c:tx>
            <c:v>L=3</c:v>
          </c:tx>
          <c:spPr>
            <a:ln w="38100">
              <a:solidFill>
                <a:srgbClr val="99CC00"/>
              </a:solidFill>
              <a:prstDash val="solid"/>
            </a:ln>
          </c:spPr>
          <c:marker>
            <c:symbol val="diamond"/>
            <c:size val="20"/>
            <c:spPr>
              <a:solidFill>
                <a:srgbClr val="969696"/>
              </a:solidFill>
              <a:ln>
                <a:solidFill>
                  <a:srgbClr val="99CC00"/>
                </a:solidFill>
                <a:prstDash val="solid"/>
              </a:ln>
            </c:spPr>
          </c:marker>
          <c:cat>
            <c:numRef>
              <c:f>'Distortion K'!$E$35:$E$39</c:f>
              <c:numCache>
                <c:formatCode>General</c:formatCode>
                <c:ptCount val="5"/>
                <c:pt idx="0">
                  <c:v>10</c:v>
                </c:pt>
                <c:pt idx="1">
                  <c:v>20</c:v>
                </c:pt>
                <c:pt idx="2">
                  <c:v>30</c:v>
                </c:pt>
                <c:pt idx="3">
                  <c:v>40</c:v>
                </c:pt>
                <c:pt idx="4">
                  <c:v>50</c:v>
                </c:pt>
              </c:numCache>
            </c:numRef>
          </c:cat>
          <c:val>
            <c:numRef>
              <c:f>'Distortion K'!$H$45:$H$49</c:f>
              <c:numCache>
                <c:formatCode>0%</c:formatCode>
                <c:ptCount val="5"/>
                <c:pt idx="0">
                  <c:v>3.4800000000000081E-2</c:v>
                </c:pt>
                <c:pt idx="1">
                  <c:v>3.4800000000000081E-2</c:v>
                </c:pt>
                <c:pt idx="2">
                  <c:v>3.4800000000000081E-2</c:v>
                </c:pt>
                <c:pt idx="3">
                  <c:v>3.4800000000000081E-2</c:v>
                </c:pt>
                <c:pt idx="4">
                  <c:v>0.10340000000000002</c:v>
                </c:pt>
              </c:numCache>
            </c:numRef>
          </c:val>
        </c:ser>
        <c:ser>
          <c:idx val="3"/>
          <c:order val="3"/>
          <c:tx>
            <c:v>L=4</c:v>
          </c:tx>
          <c:spPr>
            <a:ln w="25400">
              <a:solidFill>
                <a:srgbClr val="0000FF"/>
              </a:solidFill>
            </a:ln>
          </c:spPr>
          <c:marker>
            <c:symbol val="x"/>
            <c:size val="25"/>
            <c:spPr>
              <a:noFill/>
              <a:ln>
                <a:solidFill>
                  <a:srgbClr val="0000FF"/>
                </a:solidFill>
              </a:ln>
            </c:spPr>
          </c:marker>
          <c:cat>
            <c:numRef>
              <c:f>'Distortion K'!$E$35:$E$39</c:f>
              <c:numCache>
                <c:formatCode>General</c:formatCode>
                <c:ptCount val="5"/>
                <c:pt idx="0">
                  <c:v>10</c:v>
                </c:pt>
                <c:pt idx="1">
                  <c:v>20</c:v>
                </c:pt>
                <c:pt idx="2">
                  <c:v>30</c:v>
                </c:pt>
                <c:pt idx="3">
                  <c:v>40</c:v>
                </c:pt>
                <c:pt idx="4">
                  <c:v>50</c:v>
                </c:pt>
              </c:numCache>
            </c:numRef>
          </c:cat>
          <c:val>
            <c:numRef>
              <c:f>'Distortion K'!$H$50:$H$54</c:f>
              <c:numCache>
                <c:formatCode>0%</c:formatCode>
                <c:ptCount val="5"/>
                <c:pt idx="0">
                  <c:v>0.39440000000000092</c:v>
                </c:pt>
                <c:pt idx="1">
                  <c:v>0.48170000000000002</c:v>
                </c:pt>
                <c:pt idx="2">
                  <c:v>0.48160000000000008</c:v>
                </c:pt>
                <c:pt idx="3">
                  <c:v>0.48170000000000002</c:v>
                </c:pt>
                <c:pt idx="4">
                  <c:v>0.48170000000000002</c:v>
                </c:pt>
              </c:numCache>
            </c:numRef>
          </c:val>
        </c:ser>
        <c:ser>
          <c:idx val="4"/>
          <c:order val="4"/>
          <c:tx>
            <c:v>K-anonymity</c:v>
          </c:tx>
          <c:spPr>
            <a:ln w="50800">
              <a:solidFill>
                <a:schemeClr val="accent6">
                  <a:lumMod val="75000"/>
                </a:schemeClr>
              </a:solidFill>
            </a:ln>
          </c:spPr>
          <c:marker>
            <c:symbol val="circle"/>
            <c:size val="20"/>
            <c:spPr>
              <a:noFill/>
              <a:ln w="38100">
                <a:solidFill>
                  <a:srgbClr val="F79646">
                    <a:lumMod val="75000"/>
                  </a:srgbClr>
                </a:solidFill>
              </a:ln>
            </c:spPr>
          </c:marker>
          <c:cat>
            <c:numRef>
              <c:f>'Distortion K'!$E$35:$E$39</c:f>
              <c:numCache>
                <c:formatCode>General</c:formatCode>
                <c:ptCount val="5"/>
                <c:pt idx="0">
                  <c:v>10</c:v>
                </c:pt>
                <c:pt idx="1">
                  <c:v>20</c:v>
                </c:pt>
                <c:pt idx="2">
                  <c:v>30</c:v>
                </c:pt>
                <c:pt idx="3">
                  <c:v>40</c:v>
                </c:pt>
                <c:pt idx="4">
                  <c:v>50</c:v>
                </c:pt>
              </c:numCache>
            </c:numRef>
          </c:cat>
          <c:val>
            <c:numRef>
              <c:f>'Distortion K'!$H$55:$H$59</c:f>
              <c:numCache>
                <c:formatCode>0%</c:formatCode>
                <c:ptCount val="5"/>
                <c:pt idx="0">
                  <c:v>0.39440000000000092</c:v>
                </c:pt>
                <c:pt idx="1">
                  <c:v>0.48170000000000002</c:v>
                </c:pt>
                <c:pt idx="2">
                  <c:v>0.48160000000000008</c:v>
                </c:pt>
                <c:pt idx="3">
                  <c:v>0.48170000000000002</c:v>
                </c:pt>
                <c:pt idx="4">
                  <c:v>0.48170000000000002</c:v>
                </c:pt>
              </c:numCache>
            </c:numRef>
          </c:val>
        </c:ser>
        <c:marker val="1"/>
        <c:axId val="46155648"/>
        <c:axId val="46170496"/>
      </c:lineChart>
      <c:catAx>
        <c:axId val="46155648"/>
        <c:scaling>
          <c:orientation val="minMax"/>
        </c:scaling>
        <c:axPos val="b"/>
        <c:title>
          <c:tx>
            <c:rich>
              <a:bodyPr/>
              <a:lstStyle/>
              <a:p>
                <a:pPr>
                  <a:defRPr lang="en-US" sz="2800" b="1" i="0" u="none" strike="noStrike" baseline="0">
                    <a:solidFill>
                      <a:srgbClr val="000000"/>
                    </a:solidFill>
                    <a:latin typeface="Arial"/>
                    <a:ea typeface="Arial"/>
                    <a:cs typeface="Arial"/>
                  </a:defRPr>
                </a:pPr>
                <a:r>
                  <a:rPr lang="en-US"/>
                  <a:t>Minimum Anonymity K</a:t>
                </a:r>
              </a:p>
            </c:rich>
          </c:tx>
          <c:layout>
            <c:manualLayout>
              <c:xMode val="edge"/>
              <c:yMode val="edge"/>
              <c:x val="0.31093419705515624"/>
              <c:y val="0.91583245482744358"/>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2150" b="0" i="0" u="none" strike="noStrike" baseline="0">
                <a:solidFill>
                  <a:srgbClr val="000000"/>
                </a:solidFill>
                <a:latin typeface="Arial"/>
                <a:ea typeface="Arial"/>
                <a:cs typeface="Arial"/>
              </a:defRPr>
            </a:pPr>
            <a:endParaRPr lang="en-US"/>
          </a:p>
        </c:txPr>
        <c:crossAx val="46170496"/>
        <c:crossesAt val="0"/>
        <c:auto val="1"/>
        <c:lblAlgn val="ctr"/>
        <c:lblOffset val="100"/>
        <c:tickLblSkip val="1"/>
        <c:tickMarkSkip val="1"/>
      </c:catAx>
      <c:valAx>
        <c:axId val="46170496"/>
        <c:scaling>
          <c:orientation val="minMax"/>
          <c:max val="1"/>
          <c:min val="0"/>
        </c:scaling>
        <c:axPos val="l"/>
        <c:title>
          <c:tx>
            <c:rich>
              <a:bodyPr/>
              <a:lstStyle/>
              <a:p>
                <a:pPr>
                  <a:defRPr lang="en-US" sz="2800" b="1" i="0" u="none" strike="noStrike" baseline="0">
                    <a:solidFill>
                      <a:srgbClr val="000000"/>
                    </a:solidFill>
                    <a:latin typeface="Arial"/>
                    <a:ea typeface="Arial"/>
                    <a:cs typeface="Arial"/>
                  </a:defRPr>
                </a:pPr>
                <a:r>
                  <a:rPr lang="en-US"/>
                  <a:t>Distortion</a:t>
                </a:r>
              </a:p>
            </c:rich>
          </c:tx>
          <c:layout>
            <c:manualLayout>
              <c:xMode val="edge"/>
              <c:yMode val="edge"/>
              <c:x val="8.4839820554345954E-3"/>
              <c:y val="0.3661213422702328"/>
            </c:manualLayout>
          </c:layout>
          <c:spPr>
            <a:noFill/>
            <a:ln w="25400">
              <a:noFill/>
            </a:ln>
          </c:spPr>
        </c:title>
        <c:numFmt formatCode="0%" sourceLinked="1"/>
        <c:tickLblPos val="nextTo"/>
        <c:spPr>
          <a:ln w="3175">
            <a:solidFill>
              <a:srgbClr val="000000"/>
            </a:solidFill>
            <a:prstDash val="solid"/>
          </a:ln>
        </c:spPr>
        <c:txPr>
          <a:bodyPr rot="0" vert="horz"/>
          <a:lstStyle/>
          <a:p>
            <a:pPr>
              <a:defRPr lang="en-US" sz="2150" b="0" i="0" u="none" strike="noStrike" baseline="0">
                <a:solidFill>
                  <a:srgbClr val="000000"/>
                </a:solidFill>
                <a:latin typeface="Arial"/>
                <a:ea typeface="Arial"/>
                <a:cs typeface="Arial"/>
              </a:defRPr>
            </a:pPr>
            <a:endParaRPr lang="en-US"/>
          </a:p>
        </c:txPr>
        <c:crossAx val="46155648"/>
        <c:crosses val="autoZero"/>
        <c:crossBetween val="midCat"/>
        <c:majorUnit val="0.2"/>
      </c:valAx>
      <c:spPr>
        <a:noFill/>
        <a:ln w="12700">
          <a:solidFill>
            <a:srgbClr val="808080"/>
          </a:solidFill>
          <a:prstDash val="solid"/>
        </a:ln>
      </c:spPr>
    </c:plotArea>
    <c:legend>
      <c:legendPos val="r"/>
      <c:layout>
        <c:manualLayout>
          <c:xMode val="edge"/>
          <c:yMode val="edge"/>
          <c:x val="0.20794296457623729"/>
          <c:y val="2.0703932669573502E-2"/>
          <c:w val="0.74816194784162549"/>
          <c:h val="0.11404958677685981"/>
        </c:manualLayout>
      </c:layout>
      <c:spPr>
        <a:solidFill>
          <a:srgbClr val="FFFFFF"/>
        </a:solidFill>
        <a:ln w="3175">
          <a:solidFill>
            <a:srgbClr val="000000"/>
          </a:solidFill>
          <a:prstDash val="solid"/>
        </a:ln>
      </c:spPr>
      <c:txPr>
        <a:bodyPr/>
        <a:lstStyle/>
        <a:p>
          <a:pPr>
            <a:defRPr lang="en-US" sz="1815"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26562520265594686"/>
          <c:y val="0.12903248388581592"/>
          <c:w val="0.70468803763430876"/>
          <c:h val="0.63156513878699649"/>
        </c:manualLayout>
      </c:layout>
      <c:lineChart>
        <c:grouping val="standard"/>
        <c:ser>
          <c:idx val="1"/>
          <c:order val="0"/>
          <c:tx>
            <c:v>PrivGain/InfoLoss</c:v>
          </c:tx>
          <c:spPr>
            <a:ln w="38100">
              <a:solidFill>
                <a:srgbClr val="000000"/>
              </a:solidFill>
              <a:prstDash val="solid"/>
            </a:ln>
          </c:spPr>
          <c:marker>
            <c:symbol val="triangle"/>
            <c:size val="22"/>
            <c:spPr>
              <a:noFill/>
              <a:ln w="50800">
                <a:solidFill>
                  <a:srgbClr val="00B0F0"/>
                </a:solidFill>
              </a:ln>
            </c:spPr>
          </c:marker>
          <c:cat>
            <c:numRef>
              <c:f>'PGIL Comparision'!$E$19:$E$23</c:f>
              <c:numCache>
                <c:formatCode>General</c:formatCode>
                <c:ptCount val="5"/>
                <c:pt idx="0">
                  <c:v>10</c:v>
                </c:pt>
                <c:pt idx="1">
                  <c:v>20</c:v>
                </c:pt>
                <c:pt idx="2">
                  <c:v>30</c:v>
                </c:pt>
                <c:pt idx="3">
                  <c:v>40</c:v>
                </c:pt>
                <c:pt idx="4">
                  <c:v>50</c:v>
                </c:pt>
              </c:numCache>
            </c:numRef>
          </c:cat>
          <c:val>
            <c:numRef>
              <c:f>'PGIL Comparision'!$H$3:$H$7</c:f>
              <c:numCache>
                <c:formatCode>0%</c:formatCode>
                <c:ptCount val="5"/>
                <c:pt idx="0">
                  <c:v>0.39450000000000085</c:v>
                </c:pt>
                <c:pt idx="1">
                  <c:v>0.48170000000000002</c:v>
                </c:pt>
                <c:pt idx="2">
                  <c:v>0.48170000000000002</c:v>
                </c:pt>
                <c:pt idx="3">
                  <c:v>0.48170000000000002</c:v>
                </c:pt>
                <c:pt idx="4">
                  <c:v>0.48170000000000002</c:v>
                </c:pt>
              </c:numCache>
            </c:numRef>
          </c:val>
        </c:ser>
        <c:ser>
          <c:idx val="2"/>
          <c:order val="1"/>
          <c:tx>
            <c:v>1/InfoLoss</c:v>
          </c:tx>
          <c:spPr>
            <a:ln w="38100">
              <a:solidFill>
                <a:srgbClr val="99CC00"/>
              </a:solidFill>
              <a:prstDash val="solid"/>
            </a:ln>
          </c:spPr>
          <c:marker>
            <c:symbol val="diamond"/>
            <c:size val="22"/>
            <c:spPr>
              <a:solidFill>
                <a:srgbClr val="969696"/>
              </a:solidFill>
              <a:ln>
                <a:solidFill>
                  <a:srgbClr val="99CC00"/>
                </a:solidFill>
                <a:prstDash val="solid"/>
              </a:ln>
            </c:spPr>
          </c:marker>
          <c:cat>
            <c:numRef>
              <c:f>'PGIL Comparision'!$E$19:$E$23</c:f>
              <c:numCache>
                <c:formatCode>General</c:formatCode>
                <c:ptCount val="5"/>
                <c:pt idx="0">
                  <c:v>10</c:v>
                </c:pt>
                <c:pt idx="1">
                  <c:v>20</c:v>
                </c:pt>
                <c:pt idx="2">
                  <c:v>30</c:v>
                </c:pt>
                <c:pt idx="3">
                  <c:v>40</c:v>
                </c:pt>
                <c:pt idx="4">
                  <c:v>50</c:v>
                </c:pt>
              </c:numCache>
            </c:numRef>
          </c:cat>
          <c:val>
            <c:numRef>
              <c:f>'PGIL Comparision'!$H$11:$H$15</c:f>
              <c:numCache>
                <c:formatCode>0%</c:formatCode>
                <c:ptCount val="5"/>
                <c:pt idx="0">
                  <c:v>0.43630000000000085</c:v>
                </c:pt>
                <c:pt idx="1">
                  <c:v>0.78</c:v>
                </c:pt>
                <c:pt idx="2">
                  <c:v>0.78</c:v>
                </c:pt>
                <c:pt idx="3">
                  <c:v>0.78</c:v>
                </c:pt>
                <c:pt idx="4">
                  <c:v>0.78</c:v>
                </c:pt>
              </c:numCache>
            </c:numRef>
          </c:val>
        </c:ser>
        <c:ser>
          <c:idx val="4"/>
          <c:order val="2"/>
          <c:tx>
            <c:v>PrivGain</c:v>
          </c:tx>
          <c:spPr>
            <a:ln w="38100">
              <a:solidFill>
                <a:srgbClr val="FF6600"/>
              </a:solidFill>
              <a:prstDash val="solid"/>
            </a:ln>
          </c:spPr>
          <c:marker>
            <c:symbol val="circle"/>
            <c:size val="22"/>
            <c:spPr>
              <a:solidFill>
                <a:schemeClr val="tx1"/>
              </a:solidFill>
              <a:ln w="25400">
                <a:solidFill>
                  <a:sysClr val="windowText" lastClr="000000"/>
                </a:solidFill>
              </a:ln>
            </c:spPr>
          </c:marker>
          <c:cat>
            <c:numRef>
              <c:f>'PGIL Comparision'!$E$19:$E$23</c:f>
              <c:numCache>
                <c:formatCode>General</c:formatCode>
                <c:ptCount val="5"/>
                <c:pt idx="0">
                  <c:v>10</c:v>
                </c:pt>
                <c:pt idx="1">
                  <c:v>20</c:v>
                </c:pt>
                <c:pt idx="2">
                  <c:v>30</c:v>
                </c:pt>
                <c:pt idx="3">
                  <c:v>40</c:v>
                </c:pt>
                <c:pt idx="4">
                  <c:v>50</c:v>
                </c:pt>
              </c:numCache>
            </c:numRef>
          </c:cat>
          <c:val>
            <c:numRef>
              <c:f>'PGIL Comparision'!$H$19:$H$23</c:f>
              <c:numCache>
                <c:formatCode>0%</c:formatCode>
                <c:ptCount val="5"/>
                <c:pt idx="0">
                  <c:v>0.55280000000000062</c:v>
                </c:pt>
                <c:pt idx="1">
                  <c:v>0.55280000000000062</c:v>
                </c:pt>
                <c:pt idx="2">
                  <c:v>0.55280000000000062</c:v>
                </c:pt>
                <c:pt idx="3">
                  <c:v>0.55280000000000062</c:v>
                </c:pt>
                <c:pt idx="4">
                  <c:v>0.55280000000000062</c:v>
                </c:pt>
              </c:numCache>
            </c:numRef>
          </c:val>
        </c:ser>
        <c:marker val="1"/>
        <c:axId val="58468224"/>
        <c:axId val="58474880"/>
      </c:lineChart>
      <c:catAx>
        <c:axId val="58468224"/>
        <c:scaling>
          <c:orientation val="minMax"/>
        </c:scaling>
        <c:axPos val="b"/>
        <c:title>
          <c:tx>
            <c:rich>
              <a:bodyPr/>
              <a:lstStyle/>
              <a:p>
                <a:pPr>
                  <a:defRPr lang="en-US" sz="2800" b="1" i="0" u="none" strike="noStrike" baseline="0">
                    <a:solidFill>
                      <a:srgbClr val="000000"/>
                    </a:solidFill>
                    <a:latin typeface="Arial"/>
                    <a:ea typeface="Arial"/>
                    <a:cs typeface="Arial"/>
                  </a:defRPr>
                </a:pPr>
                <a:r>
                  <a:rPr lang="en-US"/>
                  <a:t>Minimum Anonymity K</a:t>
                </a:r>
              </a:p>
            </c:rich>
          </c:tx>
          <c:layout>
            <c:manualLayout>
              <c:xMode val="edge"/>
              <c:yMode val="edge"/>
              <c:x val="0.28281282808399022"/>
              <c:y val="0.86569958325102025"/>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2150" b="0" i="0" u="none" strike="noStrike" baseline="0">
                <a:solidFill>
                  <a:srgbClr val="000000"/>
                </a:solidFill>
                <a:latin typeface="Arial"/>
                <a:ea typeface="Arial"/>
                <a:cs typeface="Arial"/>
              </a:defRPr>
            </a:pPr>
            <a:endParaRPr lang="en-US"/>
          </a:p>
        </c:txPr>
        <c:crossAx val="58474880"/>
        <c:crossesAt val="0"/>
        <c:auto val="1"/>
        <c:lblAlgn val="ctr"/>
        <c:lblOffset val="100"/>
        <c:tickLblSkip val="1"/>
        <c:tickMarkSkip val="1"/>
      </c:catAx>
      <c:valAx>
        <c:axId val="58474880"/>
        <c:scaling>
          <c:orientation val="minMax"/>
          <c:max val="1"/>
          <c:min val="0"/>
        </c:scaling>
        <c:axPos val="l"/>
        <c:title>
          <c:tx>
            <c:rich>
              <a:bodyPr/>
              <a:lstStyle/>
              <a:p>
                <a:pPr>
                  <a:defRPr lang="en-US" sz="2800" b="1" i="0" u="none" strike="noStrike" baseline="0">
                    <a:solidFill>
                      <a:srgbClr val="000000"/>
                    </a:solidFill>
                    <a:latin typeface="Arial"/>
                    <a:ea typeface="Arial"/>
                    <a:cs typeface="Arial"/>
                  </a:defRPr>
                </a:pPr>
                <a:r>
                  <a:rPr lang="en-US"/>
                  <a:t>Distortion</a:t>
                </a:r>
              </a:p>
            </c:rich>
          </c:tx>
          <c:layout>
            <c:manualLayout>
              <c:xMode val="edge"/>
              <c:yMode val="edge"/>
              <c:x val="2.5000000000000001E-2"/>
              <c:y val="0.27777834222335118"/>
            </c:manualLayout>
          </c:layout>
          <c:spPr>
            <a:noFill/>
            <a:ln w="25400">
              <a:noFill/>
            </a:ln>
          </c:spPr>
        </c:title>
        <c:numFmt formatCode="0%" sourceLinked="1"/>
        <c:tickLblPos val="nextTo"/>
        <c:spPr>
          <a:ln w="3175">
            <a:solidFill>
              <a:srgbClr val="000000"/>
            </a:solidFill>
            <a:prstDash val="solid"/>
          </a:ln>
        </c:spPr>
        <c:txPr>
          <a:bodyPr rot="0" vert="horz"/>
          <a:lstStyle/>
          <a:p>
            <a:pPr>
              <a:defRPr lang="en-US" sz="2150" b="0" i="0" u="none" strike="noStrike" baseline="0">
                <a:solidFill>
                  <a:srgbClr val="000000"/>
                </a:solidFill>
                <a:latin typeface="Arial"/>
                <a:ea typeface="Arial"/>
                <a:cs typeface="Arial"/>
              </a:defRPr>
            </a:pPr>
            <a:endParaRPr lang="en-US"/>
          </a:p>
        </c:txPr>
        <c:crossAx val="58468224"/>
        <c:crosses val="autoZero"/>
        <c:crossBetween val="midCat"/>
        <c:majorUnit val="0.2"/>
      </c:valAx>
      <c:spPr>
        <a:noFill/>
        <a:ln w="12700">
          <a:solidFill>
            <a:srgbClr val="808080"/>
          </a:solidFill>
          <a:prstDash val="solid"/>
        </a:ln>
      </c:spPr>
    </c:plotArea>
    <c:legend>
      <c:legendPos val="r"/>
      <c:layout>
        <c:manualLayout>
          <c:xMode val="edge"/>
          <c:yMode val="edge"/>
          <c:x val="3.316387795275591E-2"/>
          <c:y val="1.7921146953405017E-2"/>
          <c:w val="0.95430118110236029"/>
          <c:h val="7.863987431678568E-2"/>
        </c:manualLayout>
      </c:layout>
      <c:spPr>
        <a:solidFill>
          <a:srgbClr val="FFFFFF"/>
        </a:solidFill>
        <a:ln w="3175">
          <a:solidFill>
            <a:srgbClr val="000000"/>
          </a:solidFill>
          <a:prstDash val="solid"/>
        </a:ln>
      </c:spPr>
      <c:txPr>
        <a:bodyPr/>
        <a:lstStyle/>
        <a:p>
          <a:pPr>
            <a:defRPr lang="en-US" sz="20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6891393838928073"/>
          <c:y val="0.2568782881777239"/>
          <c:w val="0.6977039646359996"/>
          <c:h val="0.49809805298623894"/>
        </c:manualLayout>
      </c:layout>
      <c:lineChart>
        <c:grouping val="standard"/>
        <c:ser>
          <c:idx val="1"/>
          <c:order val="0"/>
          <c:tx>
            <c:strRef>
              <c:f>'Subject (All)'!$D$1</c:f>
              <c:strCache>
                <c:ptCount val="1"/>
                <c:pt idx="0">
                  <c:v>Reading &amp; Writing</c:v>
                </c:pt>
              </c:strCache>
            </c:strRef>
          </c:tx>
          <c:spPr>
            <a:ln w="25400">
              <a:solidFill>
                <a:srgbClr val="800080"/>
              </a:solidFill>
              <a:prstDash val="solid"/>
            </a:ln>
          </c:spPr>
          <c:marker>
            <c:symbol val="diamond"/>
            <c:size val="14"/>
            <c:spPr>
              <a:solidFill>
                <a:srgbClr val="800080"/>
              </a:solidFill>
              <a:ln>
                <a:solidFill>
                  <a:srgbClr val="800080"/>
                </a:solidFill>
                <a:prstDash val="solid"/>
              </a:ln>
            </c:spPr>
          </c:marker>
          <c:cat>
            <c:numRef>
              <c:f>'Subject (All)'!$A$2:$A$7</c:f>
              <c:numCache>
                <c:formatCode>General</c:formatCode>
                <c:ptCount val="6"/>
                <c:pt idx="0">
                  <c:v>0</c:v>
                </c:pt>
                <c:pt idx="1">
                  <c:v>200</c:v>
                </c:pt>
                <c:pt idx="2">
                  <c:v>400</c:v>
                </c:pt>
                <c:pt idx="3">
                  <c:v>600</c:v>
                </c:pt>
                <c:pt idx="4">
                  <c:v>800</c:v>
                </c:pt>
                <c:pt idx="5">
                  <c:v>1000</c:v>
                </c:pt>
              </c:numCache>
            </c:numRef>
          </c:cat>
          <c:val>
            <c:numRef>
              <c:f>'Subject (All)'!$D$2:$D$7</c:f>
              <c:numCache>
                <c:formatCode>General</c:formatCode>
                <c:ptCount val="6"/>
                <c:pt idx="0">
                  <c:v>0</c:v>
                </c:pt>
                <c:pt idx="1">
                  <c:v>3</c:v>
                </c:pt>
                <c:pt idx="2">
                  <c:v>6</c:v>
                </c:pt>
                <c:pt idx="3">
                  <c:v>10</c:v>
                </c:pt>
                <c:pt idx="4">
                  <c:v>12</c:v>
                </c:pt>
                <c:pt idx="5">
                  <c:v>16</c:v>
                </c:pt>
              </c:numCache>
            </c:numRef>
          </c:val>
        </c:ser>
        <c:ser>
          <c:idx val="0"/>
          <c:order val="1"/>
          <c:tx>
            <c:strRef>
              <c:f>'Subject (All)'!$E$1</c:f>
              <c:strCache>
                <c:ptCount val="1"/>
                <c:pt idx="0">
                  <c:v>Identifying Violations</c:v>
                </c:pt>
              </c:strCache>
            </c:strRef>
          </c:tx>
          <c:spPr>
            <a:ln w="25400">
              <a:solidFill>
                <a:srgbClr val="008000"/>
              </a:solidFill>
              <a:prstDash val="solid"/>
            </a:ln>
          </c:spPr>
          <c:marker>
            <c:symbol val="circle"/>
            <c:size val="14"/>
            <c:spPr>
              <a:solidFill>
                <a:srgbClr val="008000"/>
              </a:solidFill>
              <a:ln>
                <a:solidFill>
                  <a:srgbClr val="008000"/>
                </a:solidFill>
                <a:prstDash val="solid"/>
              </a:ln>
            </c:spPr>
          </c:marker>
          <c:val>
            <c:numRef>
              <c:f>'Subject (All)'!$E$2:$E$7</c:f>
              <c:numCache>
                <c:formatCode>General</c:formatCode>
                <c:ptCount val="6"/>
                <c:pt idx="0">
                  <c:v>0</c:v>
                </c:pt>
                <c:pt idx="1">
                  <c:v>20</c:v>
                </c:pt>
                <c:pt idx="2">
                  <c:v>30</c:v>
                </c:pt>
                <c:pt idx="3">
                  <c:v>58</c:v>
                </c:pt>
                <c:pt idx="4">
                  <c:v>59</c:v>
                </c:pt>
                <c:pt idx="5">
                  <c:v>60</c:v>
                </c:pt>
              </c:numCache>
            </c:numRef>
          </c:val>
        </c:ser>
        <c:ser>
          <c:idx val="3"/>
          <c:order val="2"/>
          <c:tx>
            <c:strRef>
              <c:f>'Subject (All)'!$F$1</c:f>
              <c:strCache>
                <c:ptCount val="1"/>
                <c:pt idx="0">
                  <c:v>Suppression</c:v>
                </c:pt>
              </c:strCache>
            </c:strRef>
          </c:tx>
          <c:spPr>
            <a:ln w="25400">
              <a:solidFill>
                <a:srgbClr val="0000FF"/>
              </a:solidFill>
              <a:prstDash val="solid"/>
            </a:ln>
          </c:spPr>
          <c:marker>
            <c:symbol val="triangle"/>
            <c:size val="14"/>
            <c:spPr>
              <a:solidFill>
                <a:srgbClr val="0000FF"/>
              </a:solidFill>
              <a:ln>
                <a:solidFill>
                  <a:srgbClr val="0000FF"/>
                </a:solidFill>
                <a:prstDash val="solid"/>
              </a:ln>
            </c:spPr>
          </c:marker>
          <c:cat>
            <c:numRef>
              <c:f>'Subject (All)'!$A$2:$A$7</c:f>
              <c:numCache>
                <c:formatCode>General</c:formatCode>
                <c:ptCount val="6"/>
                <c:pt idx="0">
                  <c:v>0</c:v>
                </c:pt>
                <c:pt idx="1">
                  <c:v>200</c:v>
                </c:pt>
                <c:pt idx="2">
                  <c:v>400</c:v>
                </c:pt>
                <c:pt idx="3">
                  <c:v>600</c:v>
                </c:pt>
                <c:pt idx="4">
                  <c:v>800</c:v>
                </c:pt>
                <c:pt idx="5">
                  <c:v>1000</c:v>
                </c:pt>
              </c:numCache>
            </c:numRef>
          </c:cat>
          <c:val>
            <c:numRef>
              <c:f>'Subject (All)'!$F$2:$F$7</c:f>
              <c:numCache>
                <c:formatCode>General</c:formatCode>
                <c:ptCount val="6"/>
                <c:pt idx="0">
                  <c:v>0</c:v>
                </c:pt>
                <c:pt idx="1">
                  <c:v>0</c:v>
                </c:pt>
                <c:pt idx="2">
                  <c:v>0</c:v>
                </c:pt>
                <c:pt idx="3">
                  <c:v>0</c:v>
                </c:pt>
                <c:pt idx="4">
                  <c:v>0</c:v>
                </c:pt>
                <c:pt idx="5">
                  <c:v>0</c:v>
                </c:pt>
              </c:numCache>
            </c:numRef>
          </c:val>
        </c:ser>
        <c:ser>
          <c:idx val="4"/>
          <c:order val="3"/>
          <c:tx>
            <c:strRef>
              <c:f>'Subject (All)'!$G$1</c:f>
              <c:strCache>
                <c:ptCount val="1"/>
                <c:pt idx="0">
                  <c:v>Total</c:v>
                </c:pt>
              </c:strCache>
            </c:strRef>
          </c:tx>
          <c:spPr>
            <a:ln w="25400">
              <a:solidFill>
                <a:srgbClr val="000000"/>
              </a:solidFill>
              <a:prstDash val="solid"/>
            </a:ln>
          </c:spPr>
          <c:marker>
            <c:symbol val="star"/>
            <c:size val="14"/>
            <c:spPr>
              <a:solidFill>
                <a:srgbClr val="000000"/>
              </a:solidFill>
              <a:ln>
                <a:solidFill>
                  <a:srgbClr val="000000"/>
                </a:solidFill>
                <a:prstDash val="solid"/>
              </a:ln>
            </c:spPr>
          </c:marker>
          <c:cat>
            <c:numRef>
              <c:f>'Subject (All)'!$A$2:$A$7</c:f>
              <c:numCache>
                <c:formatCode>General</c:formatCode>
                <c:ptCount val="6"/>
                <c:pt idx="0">
                  <c:v>0</c:v>
                </c:pt>
                <c:pt idx="1">
                  <c:v>200</c:v>
                </c:pt>
                <c:pt idx="2">
                  <c:v>400</c:v>
                </c:pt>
                <c:pt idx="3">
                  <c:v>600</c:v>
                </c:pt>
                <c:pt idx="4">
                  <c:v>800</c:v>
                </c:pt>
                <c:pt idx="5">
                  <c:v>1000</c:v>
                </c:pt>
              </c:numCache>
            </c:numRef>
          </c:cat>
          <c:val>
            <c:numRef>
              <c:f>'Subject (All)'!$G$2:$G$7</c:f>
              <c:numCache>
                <c:formatCode>General</c:formatCode>
                <c:ptCount val="6"/>
                <c:pt idx="0">
                  <c:v>0</c:v>
                </c:pt>
                <c:pt idx="1">
                  <c:v>23</c:v>
                </c:pt>
                <c:pt idx="2">
                  <c:v>36</c:v>
                </c:pt>
                <c:pt idx="3">
                  <c:v>68</c:v>
                </c:pt>
                <c:pt idx="4">
                  <c:v>71</c:v>
                </c:pt>
                <c:pt idx="5">
                  <c:v>76</c:v>
                </c:pt>
              </c:numCache>
            </c:numRef>
          </c:val>
        </c:ser>
        <c:marker val="1"/>
        <c:axId val="58265600"/>
        <c:axId val="58266752"/>
      </c:lineChart>
      <c:catAx>
        <c:axId val="58265600"/>
        <c:scaling>
          <c:orientation val="minMax"/>
        </c:scaling>
        <c:axPos val="b"/>
        <c:title>
          <c:tx>
            <c:rich>
              <a:bodyPr/>
              <a:lstStyle/>
              <a:p>
                <a:pPr>
                  <a:defRPr lang="en-US" sz="2400" b="1" i="0" u="none" strike="noStrike" baseline="0">
                    <a:solidFill>
                      <a:srgbClr val="000000"/>
                    </a:solidFill>
                    <a:latin typeface="Arial"/>
                    <a:ea typeface="Arial"/>
                    <a:cs typeface="Arial"/>
                  </a:defRPr>
                </a:pPr>
                <a:r>
                  <a:rPr lang="en-US"/>
                  <a:t># of Records (in thousands)</a:t>
                </a:r>
              </a:p>
            </c:rich>
          </c:tx>
          <c:layout>
            <c:manualLayout>
              <c:xMode val="edge"/>
              <c:yMode val="edge"/>
              <c:x val="0.26264066048347728"/>
              <c:y val="0.90295485051339508"/>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2200" b="0" i="0" u="none" strike="noStrike" baseline="0">
                <a:solidFill>
                  <a:srgbClr val="000000"/>
                </a:solidFill>
                <a:latin typeface="Arial"/>
                <a:ea typeface="Arial"/>
                <a:cs typeface="Arial"/>
              </a:defRPr>
            </a:pPr>
            <a:endParaRPr lang="en-US"/>
          </a:p>
        </c:txPr>
        <c:crossAx val="58266752"/>
        <c:crosses val="autoZero"/>
        <c:auto val="1"/>
        <c:lblAlgn val="ctr"/>
        <c:lblOffset val="100"/>
        <c:tickLblSkip val="1"/>
        <c:tickMarkSkip val="1"/>
      </c:catAx>
      <c:valAx>
        <c:axId val="58266752"/>
        <c:scaling>
          <c:orientation val="minMax"/>
        </c:scaling>
        <c:axPos val="l"/>
        <c:title>
          <c:tx>
            <c:rich>
              <a:bodyPr/>
              <a:lstStyle/>
              <a:p>
                <a:pPr>
                  <a:defRPr lang="en-US" sz="2400" b="1" i="0" u="none" strike="noStrike" baseline="0">
                    <a:solidFill>
                      <a:srgbClr val="000000"/>
                    </a:solidFill>
                    <a:latin typeface="Arial"/>
                    <a:ea typeface="Arial"/>
                    <a:cs typeface="Arial"/>
                  </a:defRPr>
                </a:pPr>
                <a:r>
                  <a:rPr lang="en-US"/>
                  <a:t>Time (seconds)</a:t>
                </a:r>
              </a:p>
            </c:rich>
          </c:tx>
          <c:layout>
            <c:manualLayout>
              <c:xMode val="edge"/>
              <c:yMode val="edge"/>
              <c:x val="2.2471860828717306E-2"/>
              <c:y val="0.32067557516222667"/>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2200" b="0" i="0" u="none" strike="noStrike" baseline="0">
                <a:solidFill>
                  <a:srgbClr val="000000"/>
                </a:solidFill>
                <a:latin typeface="Arial"/>
                <a:ea typeface="Arial"/>
                <a:cs typeface="Arial"/>
              </a:defRPr>
            </a:pPr>
            <a:endParaRPr lang="en-US"/>
          </a:p>
        </c:txPr>
        <c:crossAx val="58265600"/>
        <c:crosses val="autoZero"/>
        <c:crossBetween val="midCat"/>
      </c:valAx>
      <c:spPr>
        <a:noFill/>
        <a:ln w="12700">
          <a:solidFill>
            <a:srgbClr val="808080"/>
          </a:solidFill>
          <a:prstDash val="solid"/>
        </a:ln>
      </c:spPr>
    </c:plotArea>
    <c:legend>
      <c:legendPos val="t"/>
      <c:layout>
        <c:manualLayout>
          <c:xMode val="edge"/>
          <c:yMode val="edge"/>
          <c:x val="0.10356789611824838"/>
          <c:y val="1.1251720570759276E-2"/>
          <c:w val="0.81216300594004565"/>
          <c:h val="0.17188838597594241"/>
        </c:manualLayout>
      </c:layout>
      <c:spPr>
        <a:solidFill>
          <a:srgbClr val="FFFFFF"/>
        </a:solidFill>
        <a:ln w="3175">
          <a:solidFill>
            <a:srgbClr val="000000"/>
          </a:solidFill>
          <a:prstDash val="solid"/>
        </a:ln>
      </c:spPr>
      <c:txPr>
        <a:bodyPr/>
        <a:lstStyle/>
        <a:p>
          <a:pPr>
            <a:defRPr lang="en-US" sz="20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A5097-9808-424C-AB5E-39693091B2EA}" type="doc">
      <dgm:prSet loTypeId="urn:microsoft.com/office/officeart/2005/8/layout/pyramid2" loCatId="pyramid" qsTypeId="urn:microsoft.com/office/officeart/2005/8/quickstyle/simple1" qsCatId="simple" csTypeId="urn:microsoft.com/office/officeart/2005/8/colors/accent1_2" csCatId="accent1" phldr="1"/>
      <dgm:spPr/>
    </dgm:pt>
    <dgm:pt modelId="{1F9A3D89-D0DB-45F1-9E6F-EB1F8D1E75B6}">
      <dgm:prSet phldrT="[Text]"/>
      <dgm:spPr/>
      <dgm:t>
        <a:bodyPr/>
        <a:lstStyle/>
        <a:p>
          <a:r>
            <a:rPr lang="en-US" dirty="0" smtClean="0"/>
            <a:t>Trajectories</a:t>
          </a:r>
          <a:endParaRPr lang="en-US" dirty="0"/>
        </a:p>
      </dgm:t>
    </dgm:pt>
    <dgm:pt modelId="{B4C3335C-5FFC-4082-9704-27F4326C7978}" type="parTrans" cxnId="{2337B4A1-DE56-4799-B61B-34608552F245}">
      <dgm:prSet/>
      <dgm:spPr/>
      <dgm:t>
        <a:bodyPr/>
        <a:lstStyle/>
        <a:p>
          <a:endParaRPr lang="en-US"/>
        </a:p>
      </dgm:t>
    </dgm:pt>
    <dgm:pt modelId="{377FDA55-2D2D-4E45-BB82-1A0C37B9A7D0}" type="sibTrans" cxnId="{2337B4A1-DE56-4799-B61B-34608552F245}">
      <dgm:prSet/>
      <dgm:spPr/>
      <dgm:t>
        <a:bodyPr/>
        <a:lstStyle/>
        <a:p>
          <a:endParaRPr lang="en-US"/>
        </a:p>
      </dgm:t>
    </dgm:pt>
    <dgm:pt modelId="{4FB2CA4F-AE92-445F-A50C-24A81F12AA15}">
      <dgm:prSet phldrT="[Text]"/>
      <dgm:spPr/>
      <dgm:t>
        <a:bodyPr/>
        <a:lstStyle/>
        <a:p>
          <a:r>
            <a:rPr lang="en-US" dirty="0" smtClean="0"/>
            <a:t>App Events</a:t>
          </a:r>
          <a:endParaRPr lang="en-US" dirty="0"/>
        </a:p>
      </dgm:t>
    </dgm:pt>
    <dgm:pt modelId="{43B26209-DCCB-4E66-89E4-ADC4010A03CF}" type="parTrans" cxnId="{742A050B-60AD-4D96-810B-A40BBE6663B7}">
      <dgm:prSet/>
      <dgm:spPr/>
      <dgm:t>
        <a:bodyPr/>
        <a:lstStyle/>
        <a:p>
          <a:endParaRPr lang="en-US"/>
        </a:p>
      </dgm:t>
    </dgm:pt>
    <dgm:pt modelId="{F8622485-9CA6-471B-AE28-87888AB10E89}" type="sibTrans" cxnId="{742A050B-60AD-4D96-810B-A40BBE6663B7}">
      <dgm:prSet/>
      <dgm:spPr/>
      <dgm:t>
        <a:bodyPr/>
        <a:lstStyle/>
        <a:p>
          <a:endParaRPr lang="en-US"/>
        </a:p>
      </dgm:t>
    </dgm:pt>
    <dgm:pt modelId="{418BA0B4-2EDD-4185-BB89-082F5913BC24}">
      <dgm:prSet phldrT="[Text]"/>
      <dgm:spPr/>
      <dgm:t>
        <a:bodyPr/>
        <a:lstStyle/>
        <a:p>
          <a:r>
            <a:rPr lang="en-US" dirty="0" smtClean="0"/>
            <a:t>Raw Events</a:t>
          </a:r>
          <a:endParaRPr lang="en-US" dirty="0"/>
        </a:p>
      </dgm:t>
    </dgm:pt>
    <dgm:pt modelId="{8717150B-AC52-46E8-AF06-D75F4CB32034}" type="parTrans" cxnId="{D3FC1D95-166E-426A-8081-938D16173384}">
      <dgm:prSet/>
      <dgm:spPr/>
      <dgm:t>
        <a:bodyPr/>
        <a:lstStyle/>
        <a:p>
          <a:endParaRPr lang="en-US"/>
        </a:p>
      </dgm:t>
    </dgm:pt>
    <dgm:pt modelId="{FE35B11A-BB02-4B93-9F57-420104824D75}" type="sibTrans" cxnId="{D3FC1D95-166E-426A-8081-938D16173384}">
      <dgm:prSet/>
      <dgm:spPr/>
      <dgm:t>
        <a:bodyPr/>
        <a:lstStyle/>
        <a:p>
          <a:endParaRPr lang="en-US"/>
        </a:p>
      </dgm:t>
    </dgm:pt>
    <dgm:pt modelId="{D6ECB324-47DE-4976-8A07-9C6EDEE92F63}" type="pres">
      <dgm:prSet presAssocID="{84AA5097-9808-424C-AB5E-39693091B2EA}" presName="compositeShape" presStyleCnt="0">
        <dgm:presLayoutVars>
          <dgm:dir/>
          <dgm:resizeHandles/>
        </dgm:presLayoutVars>
      </dgm:prSet>
      <dgm:spPr/>
    </dgm:pt>
    <dgm:pt modelId="{1ADDB9A6-5919-4AD4-BC22-7503A72A82F9}" type="pres">
      <dgm:prSet presAssocID="{84AA5097-9808-424C-AB5E-39693091B2EA}" presName="pyramid" presStyleLbl="node1" presStyleIdx="0" presStyleCnt="1" custLinFactNeighborX="-23269" custLinFactNeighborY="1923"/>
      <dgm:spPr/>
    </dgm:pt>
    <dgm:pt modelId="{530C5678-79BA-4037-8398-32EB4D3AB7C5}" type="pres">
      <dgm:prSet presAssocID="{84AA5097-9808-424C-AB5E-39693091B2EA}" presName="theList" presStyleCnt="0"/>
      <dgm:spPr/>
    </dgm:pt>
    <dgm:pt modelId="{4941D46E-B1DD-4E34-A2A8-0CA9523D21B8}" type="pres">
      <dgm:prSet presAssocID="{1F9A3D89-D0DB-45F1-9E6F-EB1F8D1E75B6}" presName="aNode" presStyleLbl="fgAcc1" presStyleIdx="0" presStyleCnt="3">
        <dgm:presLayoutVars>
          <dgm:bulletEnabled val="1"/>
        </dgm:presLayoutVars>
      </dgm:prSet>
      <dgm:spPr/>
      <dgm:t>
        <a:bodyPr/>
        <a:lstStyle/>
        <a:p>
          <a:endParaRPr lang="en-US"/>
        </a:p>
      </dgm:t>
    </dgm:pt>
    <dgm:pt modelId="{CD3A53ED-D88F-4EC8-AB3F-FD9F1DBE8A8D}" type="pres">
      <dgm:prSet presAssocID="{1F9A3D89-D0DB-45F1-9E6F-EB1F8D1E75B6}" presName="aSpace" presStyleCnt="0"/>
      <dgm:spPr/>
    </dgm:pt>
    <dgm:pt modelId="{39BDEF47-3BB7-40A7-B6B1-1EF72FBC801F}" type="pres">
      <dgm:prSet presAssocID="{4FB2CA4F-AE92-445F-A50C-24A81F12AA15}" presName="aNode" presStyleLbl="fgAcc1" presStyleIdx="1" presStyleCnt="3">
        <dgm:presLayoutVars>
          <dgm:bulletEnabled val="1"/>
        </dgm:presLayoutVars>
      </dgm:prSet>
      <dgm:spPr/>
      <dgm:t>
        <a:bodyPr/>
        <a:lstStyle/>
        <a:p>
          <a:endParaRPr lang="en-US"/>
        </a:p>
      </dgm:t>
    </dgm:pt>
    <dgm:pt modelId="{8B08E477-5455-4A29-90E9-F4D8B5619258}" type="pres">
      <dgm:prSet presAssocID="{4FB2CA4F-AE92-445F-A50C-24A81F12AA15}" presName="aSpace" presStyleCnt="0"/>
      <dgm:spPr/>
    </dgm:pt>
    <dgm:pt modelId="{A17BE510-C57D-4370-9C86-14335E8206E7}" type="pres">
      <dgm:prSet presAssocID="{418BA0B4-2EDD-4185-BB89-082F5913BC24}" presName="aNode" presStyleLbl="fgAcc1" presStyleIdx="2" presStyleCnt="3">
        <dgm:presLayoutVars>
          <dgm:bulletEnabled val="1"/>
        </dgm:presLayoutVars>
      </dgm:prSet>
      <dgm:spPr/>
      <dgm:t>
        <a:bodyPr/>
        <a:lstStyle/>
        <a:p>
          <a:endParaRPr lang="en-US"/>
        </a:p>
      </dgm:t>
    </dgm:pt>
    <dgm:pt modelId="{48254757-96F3-4D9A-828F-B3399379B5B6}" type="pres">
      <dgm:prSet presAssocID="{418BA0B4-2EDD-4185-BB89-082F5913BC24}" presName="aSpace" presStyleCnt="0"/>
      <dgm:spPr/>
    </dgm:pt>
  </dgm:ptLst>
  <dgm:cxnLst>
    <dgm:cxn modelId="{2337B4A1-DE56-4799-B61B-34608552F245}" srcId="{84AA5097-9808-424C-AB5E-39693091B2EA}" destId="{1F9A3D89-D0DB-45F1-9E6F-EB1F8D1E75B6}" srcOrd="0" destOrd="0" parTransId="{B4C3335C-5FFC-4082-9704-27F4326C7978}" sibTransId="{377FDA55-2D2D-4E45-BB82-1A0C37B9A7D0}"/>
    <dgm:cxn modelId="{4259FA4B-A6E2-4071-A294-763BBD4EB0A2}" type="presOf" srcId="{84AA5097-9808-424C-AB5E-39693091B2EA}" destId="{D6ECB324-47DE-4976-8A07-9C6EDEE92F63}" srcOrd="0" destOrd="0" presId="urn:microsoft.com/office/officeart/2005/8/layout/pyramid2"/>
    <dgm:cxn modelId="{883CF087-0555-4E65-A26A-C8FEA1E414E0}" type="presOf" srcId="{4FB2CA4F-AE92-445F-A50C-24A81F12AA15}" destId="{39BDEF47-3BB7-40A7-B6B1-1EF72FBC801F}" srcOrd="0" destOrd="0" presId="urn:microsoft.com/office/officeart/2005/8/layout/pyramid2"/>
    <dgm:cxn modelId="{D3FC1D95-166E-426A-8081-938D16173384}" srcId="{84AA5097-9808-424C-AB5E-39693091B2EA}" destId="{418BA0B4-2EDD-4185-BB89-082F5913BC24}" srcOrd="2" destOrd="0" parTransId="{8717150B-AC52-46E8-AF06-D75F4CB32034}" sibTransId="{FE35B11A-BB02-4B93-9F57-420104824D75}"/>
    <dgm:cxn modelId="{04717580-91C6-4B19-AF7D-ECD193E97D05}" type="presOf" srcId="{1F9A3D89-D0DB-45F1-9E6F-EB1F8D1E75B6}" destId="{4941D46E-B1DD-4E34-A2A8-0CA9523D21B8}" srcOrd="0" destOrd="0" presId="urn:microsoft.com/office/officeart/2005/8/layout/pyramid2"/>
    <dgm:cxn modelId="{742A050B-60AD-4D96-810B-A40BBE6663B7}" srcId="{84AA5097-9808-424C-AB5E-39693091B2EA}" destId="{4FB2CA4F-AE92-445F-A50C-24A81F12AA15}" srcOrd="1" destOrd="0" parTransId="{43B26209-DCCB-4E66-89E4-ADC4010A03CF}" sibTransId="{F8622485-9CA6-471B-AE28-87888AB10E89}"/>
    <dgm:cxn modelId="{8C0AAA1F-CBE5-4740-8623-9A76A01B875B}" type="presOf" srcId="{418BA0B4-2EDD-4185-BB89-082F5913BC24}" destId="{A17BE510-C57D-4370-9C86-14335E8206E7}" srcOrd="0" destOrd="0" presId="urn:microsoft.com/office/officeart/2005/8/layout/pyramid2"/>
    <dgm:cxn modelId="{2C1BC86B-6117-4A21-BB34-C15216E59AE9}" type="presParOf" srcId="{D6ECB324-47DE-4976-8A07-9C6EDEE92F63}" destId="{1ADDB9A6-5919-4AD4-BC22-7503A72A82F9}" srcOrd="0" destOrd="0" presId="urn:microsoft.com/office/officeart/2005/8/layout/pyramid2"/>
    <dgm:cxn modelId="{A5F89F7F-042D-48C9-821B-8B4F6C6DEFE3}" type="presParOf" srcId="{D6ECB324-47DE-4976-8A07-9C6EDEE92F63}" destId="{530C5678-79BA-4037-8398-32EB4D3AB7C5}" srcOrd="1" destOrd="0" presId="urn:microsoft.com/office/officeart/2005/8/layout/pyramid2"/>
    <dgm:cxn modelId="{DD6522F9-605F-4B90-B3DA-20EA33135EB5}" type="presParOf" srcId="{530C5678-79BA-4037-8398-32EB4D3AB7C5}" destId="{4941D46E-B1DD-4E34-A2A8-0CA9523D21B8}" srcOrd="0" destOrd="0" presId="urn:microsoft.com/office/officeart/2005/8/layout/pyramid2"/>
    <dgm:cxn modelId="{4866B1D6-5E58-4FEB-B79B-C969F9BE4549}" type="presParOf" srcId="{530C5678-79BA-4037-8398-32EB4D3AB7C5}" destId="{CD3A53ED-D88F-4EC8-AB3F-FD9F1DBE8A8D}" srcOrd="1" destOrd="0" presId="urn:microsoft.com/office/officeart/2005/8/layout/pyramid2"/>
    <dgm:cxn modelId="{1FAC78EA-8EDD-4B85-9DFE-0D9D61A976BB}" type="presParOf" srcId="{530C5678-79BA-4037-8398-32EB4D3AB7C5}" destId="{39BDEF47-3BB7-40A7-B6B1-1EF72FBC801F}" srcOrd="2" destOrd="0" presId="urn:microsoft.com/office/officeart/2005/8/layout/pyramid2"/>
    <dgm:cxn modelId="{F59226A8-7129-4443-98E4-CB674AEB48D3}" type="presParOf" srcId="{530C5678-79BA-4037-8398-32EB4D3AB7C5}" destId="{8B08E477-5455-4A29-90E9-F4D8B5619258}" srcOrd="3" destOrd="0" presId="urn:microsoft.com/office/officeart/2005/8/layout/pyramid2"/>
    <dgm:cxn modelId="{C99DB345-87F8-492A-B132-E507B96E6036}" type="presParOf" srcId="{530C5678-79BA-4037-8398-32EB4D3AB7C5}" destId="{A17BE510-C57D-4370-9C86-14335E8206E7}" srcOrd="4" destOrd="0" presId="urn:microsoft.com/office/officeart/2005/8/layout/pyramid2"/>
    <dgm:cxn modelId="{254FF0BD-BA23-48B8-A9FC-00873568C972}" type="presParOf" srcId="{530C5678-79BA-4037-8398-32EB4D3AB7C5}" destId="{48254757-96F3-4D9A-828F-B3399379B5B6}" srcOrd="5"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DDB9A6-5919-4AD4-BC22-7503A72A82F9}">
      <dsp:nvSpPr>
        <dsp:cNvPr id="0" name=""/>
        <dsp:cNvSpPr/>
      </dsp:nvSpPr>
      <dsp:spPr>
        <a:xfrm>
          <a:off x="0" y="0"/>
          <a:ext cx="3962400" cy="39624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1D46E-B1DD-4E34-A2A8-0CA9523D21B8}">
      <dsp:nvSpPr>
        <dsp:cNvPr id="0" name=""/>
        <dsp:cNvSpPr/>
      </dsp:nvSpPr>
      <dsp:spPr>
        <a:xfrm>
          <a:off x="2598419" y="398368"/>
          <a:ext cx="2575560" cy="93797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Trajectories</a:t>
          </a:r>
          <a:endParaRPr lang="en-US" sz="3400" kern="1200" dirty="0"/>
        </a:p>
      </dsp:txBody>
      <dsp:txXfrm>
        <a:off x="2598419" y="398368"/>
        <a:ext cx="2575560" cy="937974"/>
      </dsp:txXfrm>
    </dsp:sp>
    <dsp:sp modelId="{39BDEF47-3BB7-40A7-B6B1-1EF72FBC801F}">
      <dsp:nvSpPr>
        <dsp:cNvPr id="0" name=""/>
        <dsp:cNvSpPr/>
      </dsp:nvSpPr>
      <dsp:spPr>
        <a:xfrm>
          <a:off x="2598419" y="1453589"/>
          <a:ext cx="2575560" cy="93797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App Events</a:t>
          </a:r>
          <a:endParaRPr lang="en-US" sz="3400" kern="1200" dirty="0"/>
        </a:p>
      </dsp:txBody>
      <dsp:txXfrm>
        <a:off x="2598419" y="1453589"/>
        <a:ext cx="2575560" cy="937974"/>
      </dsp:txXfrm>
    </dsp:sp>
    <dsp:sp modelId="{A17BE510-C57D-4370-9C86-14335E8206E7}">
      <dsp:nvSpPr>
        <dsp:cNvPr id="0" name=""/>
        <dsp:cNvSpPr/>
      </dsp:nvSpPr>
      <dsp:spPr>
        <a:xfrm>
          <a:off x="2598419" y="2508810"/>
          <a:ext cx="2575560" cy="93797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Raw Events</a:t>
          </a:r>
          <a:endParaRPr lang="en-US" sz="3400" kern="1200" dirty="0"/>
        </a:p>
      </dsp:txBody>
      <dsp:txXfrm>
        <a:off x="2598419" y="2508810"/>
        <a:ext cx="2575560" cy="9379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6868EEF-534D-4180-AF3A-D7B22A23898D}" type="datetimeFigureOut">
              <a:rPr lang="en-US" smtClean="0"/>
              <a:pPr/>
              <a:t>2/9/2010</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DD2A1FEE-CB4B-4571-90C8-BC1F314B09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work has been published on ACM SIGAPP SAC,</a:t>
            </a:r>
            <a:r>
              <a:rPr lang="en-US" baseline="0" dirty="0" smtClean="0"/>
              <a:t> and it is joint work with the Department of Computer Science and Penn State University.</a:t>
            </a:r>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LK-anonymity bounds the probability of a successful record linkage to ≤ 1/K. LK-dilution bounds the probability of a successful attribute linkage to ≤ C. LKC-privacy bounds both. Note, not all values in sensitive attributes S</a:t>
            </a:r>
            <a:r>
              <a:rPr lang="en-US" baseline="-25000" dirty="0" smtClean="0"/>
              <a:t>1</a:t>
            </a:r>
            <a:r>
              <a:rPr lang="en-US" dirty="0" smtClean="0"/>
              <a:t>,…,</a:t>
            </a:r>
            <a:r>
              <a:rPr lang="en-US" dirty="0" err="1" smtClean="0"/>
              <a:t>S</a:t>
            </a:r>
            <a:r>
              <a:rPr lang="en-US" baseline="-25000" dirty="0" err="1" smtClean="0"/>
              <a:t>m</a:t>
            </a:r>
            <a:r>
              <a:rPr lang="en-US" dirty="0" smtClean="0"/>
              <a:t> are sensitive. For example, HIV could be sensitive, but flu may not be. Our proposed privacy model is flexible to accommodate different privacy need by allowing the data holder to specify a set of sensitive values 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presents our efficient algorithm to generate critical violations. Again, we are not going to detail of the algorithm. </a:t>
            </a:r>
            <a:r>
              <a:rPr lang="en-US" baseline="0" dirty="0" err="1" smtClean="0"/>
              <a:t>herer</a:t>
            </a:r>
            <a:r>
              <a:rPr lang="en-US" baseline="0" dirty="0" smtClean="0"/>
              <a:t> A simple note for this slide is that by implement </a:t>
            </a:r>
            <a:r>
              <a:rPr lang="en-US" baseline="0" dirty="0" err="1" smtClean="0"/>
              <a:t>apriori</a:t>
            </a:r>
            <a:r>
              <a:rPr lang="en-US" baseline="0" dirty="0" smtClean="0"/>
              <a:t> algorithm and efficient search of violation tree, we increase our efficiency of generating critical violations tree because this is used to be the bottleneck of the entire program.  For those of you interested in the program, you can find more information about </a:t>
            </a:r>
            <a:r>
              <a:rPr lang="en-US" baseline="0" dirty="0" err="1" smtClean="0"/>
              <a:t>apriori</a:t>
            </a:r>
            <a:r>
              <a:rPr lang="en-US" baseline="0" dirty="0" smtClean="0"/>
              <a:t> algorithm or discuss with me later. </a:t>
            </a:r>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0000"/>
              </a:spcBef>
            </a:pPr>
            <a:r>
              <a:rPr lang="en-US" dirty="0" smtClean="0"/>
              <a:t>RFID is a technology that uses radio-frequency waves to transfer data between a reader and a movable item to identify, categorize, track...</a:t>
            </a:r>
          </a:p>
          <a:p>
            <a:pPr>
              <a:spcBef>
                <a:spcPct val="40000"/>
              </a:spcBef>
            </a:pPr>
            <a:r>
              <a:rPr lang="en-US" dirty="0" smtClean="0"/>
              <a:t>RFID is fast, reliable, and does not require physical sight or contact between reader/scanner and the tagged item</a:t>
            </a:r>
          </a:p>
          <a:p>
            <a:pPr>
              <a:lnSpc>
                <a:spcPct val="90000"/>
              </a:lnSpc>
            </a:pPr>
            <a:r>
              <a:rPr lang="en-US" dirty="0" smtClean="0"/>
              <a:t>Tags can be attached to </a:t>
            </a:r>
            <a:br>
              <a:rPr lang="en-US" dirty="0" smtClean="0"/>
            </a:br>
            <a:r>
              <a:rPr lang="en-US" dirty="0" smtClean="0"/>
              <a:t>almost anything:</a:t>
            </a:r>
          </a:p>
          <a:p>
            <a:pPr lvl="1">
              <a:lnSpc>
                <a:spcPct val="90000"/>
              </a:lnSpc>
            </a:pPr>
            <a:r>
              <a:rPr lang="en-US" dirty="0" smtClean="0"/>
              <a:t>pallets or cases of product</a:t>
            </a:r>
          </a:p>
          <a:p>
            <a:pPr lvl="1">
              <a:lnSpc>
                <a:spcPct val="90000"/>
              </a:lnSpc>
            </a:pPr>
            <a:r>
              <a:rPr lang="en-US" dirty="0" smtClean="0"/>
              <a:t>vehicles</a:t>
            </a:r>
          </a:p>
          <a:p>
            <a:pPr lvl="1">
              <a:lnSpc>
                <a:spcPct val="90000"/>
              </a:lnSpc>
            </a:pPr>
            <a:r>
              <a:rPr lang="en-US" dirty="0" smtClean="0"/>
              <a:t>company assets or personnel</a:t>
            </a:r>
          </a:p>
          <a:p>
            <a:pPr lvl="1">
              <a:lnSpc>
                <a:spcPct val="90000"/>
              </a:lnSpc>
            </a:pPr>
            <a:r>
              <a:rPr lang="en-US" dirty="0" smtClean="0"/>
              <a:t>items such as apparel, </a:t>
            </a:r>
            <a:br>
              <a:rPr lang="en-US" dirty="0" smtClean="0"/>
            </a:br>
            <a:r>
              <a:rPr lang="en-US" dirty="0" smtClean="0"/>
              <a:t>luggage, laundry</a:t>
            </a:r>
          </a:p>
          <a:p>
            <a:pPr lvl="1">
              <a:lnSpc>
                <a:spcPct val="90000"/>
              </a:lnSpc>
            </a:pPr>
            <a:r>
              <a:rPr lang="en-US" dirty="0" smtClean="0"/>
              <a:t>people, livestock, or pets</a:t>
            </a:r>
          </a:p>
          <a:p>
            <a:pPr lvl="1">
              <a:lnSpc>
                <a:spcPct val="90000"/>
              </a:lnSpc>
            </a:pPr>
            <a:r>
              <a:rPr lang="en-US" dirty="0" smtClean="0"/>
              <a:t>high value electronics such </a:t>
            </a:r>
            <a:br>
              <a:rPr lang="en-US" dirty="0" smtClean="0"/>
            </a:br>
            <a:r>
              <a:rPr lang="en-US" dirty="0" smtClean="0"/>
              <a:t>as computers, TVs, camcorders</a:t>
            </a:r>
          </a:p>
          <a:p>
            <a:pPr>
              <a:spcBef>
                <a:spcPct val="4000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declining cost of </a:t>
            </a:r>
            <a:r>
              <a:rPr lang="en-US" i="1" dirty="0" smtClean="0"/>
              <a:t>RFID systems</a:t>
            </a:r>
            <a:r>
              <a:rPr lang="en-US" dirty="0" smtClean="0"/>
              <a:t> along with improved sensitivity and durability has increased its usage potential in the logistical, planning and supply chain process. </a:t>
            </a:r>
          </a:p>
          <a:p>
            <a:endParaRPr lang="en-US" dirty="0" smtClean="0"/>
          </a:p>
          <a:p>
            <a:r>
              <a:rPr lang="en-US" dirty="0" smtClean="0"/>
              <a:t>You may find RFID application around us.</a:t>
            </a:r>
            <a:r>
              <a:rPr lang="en-US" baseline="0" dirty="0" smtClean="0"/>
              <a:t> For example, </a:t>
            </a:r>
            <a:r>
              <a:rPr lang="en-US" baseline="0" dirty="0" err="1" smtClean="0"/>
              <a:t>wal</a:t>
            </a:r>
            <a:r>
              <a:rPr lang="en-US" baseline="0" dirty="0" smtClean="0"/>
              <a:t>-mart deploy RFID tag for supply chain checking. </a:t>
            </a:r>
          </a:p>
          <a:p>
            <a:endParaRPr lang="en-US" dirty="0" smtClean="0"/>
          </a:p>
          <a:p>
            <a:r>
              <a:rPr lang="en-US" dirty="0" smtClean="0"/>
              <a:t>In access control application, as you may all have,</a:t>
            </a:r>
            <a:r>
              <a:rPr lang="en-US" baseline="0" dirty="0" smtClean="0"/>
              <a:t> Concordia RFID access card. </a:t>
            </a:r>
          </a:p>
          <a:p>
            <a:endParaRPr lang="en-US" baseline="0" dirty="0" smtClean="0"/>
          </a:p>
          <a:p>
            <a:r>
              <a:rPr lang="en-US" baseline="0" dirty="0" smtClean="0"/>
              <a:t>Hospital deploy RFID card to track their expensive medical device and asset. Even in credit card industry, </a:t>
            </a:r>
            <a:r>
              <a:rPr lang="en-US" baseline="0" dirty="0" err="1" smtClean="0"/>
              <a:t>Mastercard</a:t>
            </a:r>
            <a:r>
              <a:rPr lang="en-US" baseline="0" dirty="0" smtClean="0"/>
              <a:t> implement RFID technology so that you don’t have to swap the credit for the pos machine. </a:t>
            </a:r>
          </a:p>
          <a:p>
            <a:endParaRPr lang="en-US" baseline="0" dirty="0" smtClean="0"/>
          </a:p>
          <a:p>
            <a:r>
              <a:rPr lang="en-US" baseline="0" dirty="0" smtClean="0"/>
              <a:t>I would like talk about some common know RFID Tag.</a:t>
            </a:r>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t>
            </a:r>
            <a:r>
              <a:rPr lang="en-US" b="0" dirty="0" smtClean="0"/>
              <a:t>RFID tag </a:t>
            </a:r>
            <a:r>
              <a:rPr lang="en-US" dirty="0" smtClean="0"/>
              <a:t>is a microchip combined with an antenna in a compact package; the packaging is structured to allow the RFID tag to be attached to an object to be tracked. </a:t>
            </a:r>
          </a:p>
          <a:p>
            <a:endParaRPr lang="en-US" dirty="0" smtClean="0"/>
          </a:p>
          <a:p>
            <a:r>
              <a:rPr lang="en-US" dirty="0" smtClean="0"/>
              <a:t>I</a:t>
            </a:r>
            <a:r>
              <a:rPr lang="en-US" baseline="0" dirty="0" smtClean="0"/>
              <a:t> have prepared some RFID tags to give you some idea what is RFID tag looks like ? </a:t>
            </a:r>
          </a:p>
          <a:p>
            <a:endParaRPr lang="en-US" dirty="0" smtClean="0"/>
          </a:p>
        </p:txBody>
      </p:sp>
      <p:sp>
        <p:nvSpPr>
          <p:cNvPr id="4" name="Slide Number Placeholder 3"/>
          <p:cNvSpPr>
            <a:spLocks noGrp="1"/>
          </p:cNvSpPr>
          <p:nvPr>
            <p:ph type="sldNum" sz="quarter" idx="10"/>
          </p:nvPr>
        </p:nvSpPr>
        <p:spPr/>
        <p:txBody>
          <a:bodyPr/>
          <a:lstStyle/>
          <a:p>
            <a:fld id="{DD2A1FEE-CB4B-4571-90C8-BC1F314B094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there are a lot of reader</a:t>
            </a:r>
            <a:r>
              <a:rPr lang="en-US" baseline="0" dirty="0" smtClean="0"/>
              <a:t>s will send the signal to the RFID tag, and RFID will reflect their identities to authenticate with the server. This mechanism is saved by the backend database. The information are valuable to management and decision maker. Hong Kong deployed RFID tag in their public transit to analysis it and continue improving the city traffic.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99">
              <a:defRPr/>
            </a:pPr>
            <a:r>
              <a:rPr lang="en-US" dirty="0" smtClean="0"/>
              <a:t>This means that the government, universities (analytical research), and law enforcement agencies cannot track a particular person without a court order. </a:t>
            </a:r>
          </a:p>
          <a:p>
            <a:endParaRPr lang="en-US" dirty="0"/>
          </a:p>
        </p:txBody>
      </p:sp>
      <p:sp>
        <p:nvSpPr>
          <p:cNvPr id="4" name="Slide Number Placeholder 3"/>
          <p:cNvSpPr>
            <a:spLocks noGrp="1"/>
          </p:cNvSpPr>
          <p:nvPr>
            <p:ph type="sldNum" sz="quarter" idx="10"/>
          </p:nvPr>
        </p:nvSpPr>
        <p:spPr/>
        <p:txBody>
          <a:bodyPr/>
          <a:lstStyle/>
          <a:p>
            <a:fld id="{DD2A1FEE-CB4B-4571-90C8-BC1F314B094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270074-1188-4015-82A0-EC3AF2ED9270}" type="datetime1">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7835F-2B6D-4301-B655-21599706D91C}" type="datetime1">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CDB04-A2D4-4E40-B257-45E3067F505F}" type="datetime1">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2056D-8575-4E84-85FA-5878B35EA79E}" type="datetime1">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1C0C0-800F-46B2-BA98-87D8F313E182}" type="datetime1">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17039-E526-48C3-8CEE-DDBC3317E691}" type="datetime1">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697B2-DDE6-488D-BCD4-7F436FA3F7BD}" type="datetime1">
              <a:rPr lang="en-US" smtClean="0"/>
              <a:pPr/>
              <a:t>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07E899-203B-41CB-83D6-5905F9381B6E}" type="datetime1">
              <a:rPr lang="en-US" smtClean="0"/>
              <a:pPr/>
              <a:t>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4C7AB-0E2A-47DF-AD24-8C6462E3D330}" type="datetime1">
              <a:rPr lang="en-US" smtClean="0"/>
              <a:pPr/>
              <a:t>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B7C11-11B0-4F8F-AADE-5A1959092E5B}" type="datetime1">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F7A63-F04E-45DE-B905-896BFAD33D51}" type="datetime1">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7D185-59DE-4445-8283-CDDBB281E2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65773-08CB-4779-990F-4B9A63A478DD}" type="datetime1">
              <a:rPr lang="en-US" smtClean="0"/>
              <a:pPr/>
              <a:t>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7D185-59DE-4445-8283-CDDBB281E2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tevemunro.ca/?p=1127"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spacemontreal.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acingmontreal.ca/transit/page/2/" TargetMode="External"/><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ppoint_ENCS_TitleRed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315" name="Rectangle 4"/>
          <p:cNvSpPr>
            <a:spLocks noChangeArrowheads="1"/>
          </p:cNvSpPr>
          <p:nvPr/>
        </p:nvSpPr>
        <p:spPr bwMode="auto">
          <a:xfrm>
            <a:off x="609600" y="1524000"/>
            <a:ext cx="7772400" cy="1143000"/>
          </a:xfrm>
          <a:prstGeom prst="rect">
            <a:avLst/>
          </a:prstGeom>
          <a:noFill/>
          <a:ln w="9525">
            <a:noFill/>
            <a:miter lim="800000"/>
            <a:headEnd/>
            <a:tailEnd/>
          </a:ln>
        </p:spPr>
        <p:txBody>
          <a:bodyPr anchor="ctr"/>
          <a:lstStyle/>
          <a:p>
            <a:pPr algn="ctr" eaLnBrk="1" hangingPunct="1">
              <a:tabLst>
                <a:tab pos="3149600" algn="l"/>
              </a:tabLst>
            </a:pPr>
            <a:r>
              <a:rPr lang="en-US" sz="4000" b="1" dirty="0" smtClean="0">
                <a:solidFill>
                  <a:schemeClr val="bg1"/>
                </a:solidFill>
              </a:rPr>
              <a:t>Privacy Protection for RFID Data</a:t>
            </a:r>
            <a:endParaRPr lang="en-US" sz="4000" b="1" dirty="0">
              <a:solidFill>
                <a:schemeClr val="bg1"/>
              </a:solidFill>
            </a:endParaRPr>
          </a:p>
        </p:txBody>
      </p:sp>
      <p:sp>
        <p:nvSpPr>
          <p:cNvPr id="13316" name="Rectangle 5"/>
          <p:cNvSpPr>
            <a:spLocks noChangeArrowheads="1"/>
          </p:cNvSpPr>
          <p:nvPr/>
        </p:nvSpPr>
        <p:spPr bwMode="auto">
          <a:xfrm>
            <a:off x="304800" y="3124200"/>
            <a:ext cx="2286000" cy="2133600"/>
          </a:xfrm>
          <a:prstGeom prst="rect">
            <a:avLst/>
          </a:prstGeom>
          <a:noFill/>
          <a:ln w="9525">
            <a:noFill/>
            <a:miter lim="800000"/>
            <a:headEnd/>
            <a:tailEnd/>
          </a:ln>
        </p:spPr>
        <p:txBody>
          <a:bodyPr/>
          <a:lstStyle/>
          <a:p>
            <a:pPr marL="342900" indent="-342900" algn="ctr" eaLnBrk="1" hangingPunct="1">
              <a:spcBef>
                <a:spcPct val="20000"/>
              </a:spcBef>
            </a:pPr>
            <a:r>
              <a:rPr lang="en-US" sz="1600" dirty="0" smtClean="0">
                <a:solidFill>
                  <a:schemeClr val="bg1"/>
                </a:solidFill>
              </a:rPr>
              <a:t>Benjamin C.M. Fung</a:t>
            </a:r>
          </a:p>
          <a:p>
            <a:pPr marL="342900" indent="-342900" algn="ctr" eaLnBrk="1" hangingPunct="1">
              <a:spcBef>
                <a:spcPct val="20000"/>
              </a:spcBef>
            </a:pPr>
            <a:r>
              <a:rPr lang="en-US" sz="1600" dirty="0" smtClean="0">
                <a:solidFill>
                  <a:schemeClr val="bg1"/>
                </a:solidFill>
              </a:rPr>
              <a:t>Concordia Institute for </a:t>
            </a:r>
          </a:p>
          <a:p>
            <a:pPr marL="342900" indent="-342900" algn="ctr" eaLnBrk="1" hangingPunct="1">
              <a:spcBef>
                <a:spcPct val="20000"/>
              </a:spcBef>
            </a:pPr>
            <a:r>
              <a:rPr lang="en-US" sz="1600" dirty="0" smtClean="0">
                <a:solidFill>
                  <a:schemeClr val="bg1"/>
                </a:solidFill>
              </a:rPr>
              <a:t>Information systems</a:t>
            </a:r>
          </a:p>
          <a:p>
            <a:pPr marL="342900" indent="-342900" algn="ctr" eaLnBrk="1" hangingPunct="1">
              <a:spcBef>
                <a:spcPct val="20000"/>
              </a:spcBef>
            </a:pPr>
            <a:r>
              <a:rPr lang="en-US" sz="1600" dirty="0" smtClean="0">
                <a:solidFill>
                  <a:schemeClr val="bg1"/>
                </a:solidFill>
              </a:rPr>
              <a:t>Engineering</a:t>
            </a:r>
          </a:p>
          <a:p>
            <a:pPr marL="342900" indent="-342900" algn="ctr" eaLnBrk="1" hangingPunct="1">
              <a:spcBef>
                <a:spcPct val="20000"/>
              </a:spcBef>
            </a:pPr>
            <a:r>
              <a:rPr lang="en-US" sz="1600" dirty="0" smtClean="0">
                <a:solidFill>
                  <a:schemeClr val="bg1"/>
                </a:solidFill>
              </a:rPr>
              <a:t>Concordia university</a:t>
            </a:r>
          </a:p>
          <a:p>
            <a:pPr marL="342900" indent="-342900" algn="ctr" eaLnBrk="1" hangingPunct="1">
              <a:spcBef>
                <a:spcPct val="20000"/>
              </a:spcBef>
            </a:pPr>
            <a:r>
              <a:rPr lang="en-US" sz="1600" dirty="0" smtClean="0">
                <a:solidFill>
                  <a:schemeClr val="bg1"/>
                </a:solidFill>
              </a:rPr>
              <a:t>Montreal, QC, Canada</a:t>
            </a:r>
          </a:p>
          <a:p>
            <a:pPr marL="342900" indent="-342900" algn="ctr" eaLnBrk="1" hangingPunct="1">
              <a:spcBef>
                <a:spcPct val="20000"/>
              </a:spcBef>
            </a:pPr>
            <a:r>
              <a:rPr lang="en-US" sz="1600" dirty="0" smtClean="0">
                <a:solidFill>
                  <a:schemeClr val="bg1"/>
                </a:solidFill>
              </a:rPr>
              <a:t>fung@ciise.concordia.ca</a:t>
            </a:r>
          </a:p>
          <a:p>
            <a:pPr marL="342900" indent="-342900" eaLnBrk="1" hangingPunct="1">
              <a:spcBef>
                <a:spcPct val="20000"/>
              </a:spcBef>
            </a:pPr>
            <a:endParaRPr lang="en-US" sz="2000" dirty="0">
              <a:solidFill>
                <a:schemeClr val="bg1"/>
              </a:solidFill>
            </a:endParaRPr>
          </a:p>
        </p:txBody>
      </p:sp>
      <p:sp>
        <p:nvSpPr>
          <p:cNvPr id="5" name="Rectangle 5"/>
          <p:cNvSpPr>
            <a:spLocks noChangeArrowheads="1"/>
          </p:cNvSpPr>
          <p:nvPr/>
        </p:nvSpPr>
        <p:spPr bwMode="auto">
          <a:xfrm>
            <a:off x="2362200" y="3124200"/>
            <a:ext cx="2438400" cy="2133600"/>
          </a:xfrm>
          <a:prstGeom prst="rect">
            <a:avLst/>
          </a:prstGeom>
          <a:noFill/>
          <a:ln w="9525">
            <a:noFill/>
            <a:miter lim="800000"/>
            <a:headEnd/>
            <a:tailEnd/>
          </a:ln>
        </p:spPr>
        <p:txBody>
          <a:bodyPr/>
          <a:lstStyle/>
          <a:p>
            <a:pPr marL="342900" indent="-342900" algn="ctr" eaLnBrk="1" hangingPunct="1">
              <a:spcBef>
                <a:spcPct val="20000"/>
              </a:spcBef>
            </a:pPr>
            <a:r>
              <a:rPr lang="en-US" sz="1600" dirty="0" smtClean="0">
                <a:solidFill>
                  <a:schemeClr val="bg1"/>
                </a:solidFill>
              </a:rPr>
              <a:t>Ming Cao</a:t>
            </a:r>
          </a:p>
          <a:p>
            <a:pPr marL="342900" indent="-342900" algn="ctr" eaLnBrk="1" hangingPunct="1">
              <a:spcBef>
                <a:spcPct val="20000"/>
              </a:spcBef>
            </a:pPr>
            <a:r>
              <a:rPr lang="en-US" sz="1600" dirty="0" smtClean="0">
                <a:solidFill>
                  <a:schemeClr val="bg1"/>
                </a:solidFill>
              </a:rPr>
              <a:t>Concordia Institute for </a:t>
            </a:r>
          </a:p>
          <a:p>
            <a:pPr marL="342900" indent="-342900" algn="ctr" eaLnBrk="1" hangingPunct="1">
              <a:spcBef>
                <a:spcPct val="20000"/>
              </a:spcBef>
            </a:pPr>
            <a:r>
              <a:rPr lang="en-US" sz="1600" dirty="0" smtClean="0">
                <a:solidFill>
                  <a:schemeClr val="bg1"/>
                </a:solidFill>
              </a:rPr>
              <a:t>Information systems</a:t>
            </a:r>
          </a:p>
          <a:p>
            <a:pPr marL="342900" indent="-342900" algn="ctr" eaLnBrk="1" hangingPunct="1">
              <a:spcBef>
                <a:spcPct val="20000"/>
              </a:spcBef>
            </a:pPr>
            <a:r>
              <a:rPr lang="en-US" sz="1600" dirty="0" smtClean="0">
                <a:solidFill>
                  <a:schemeClr val="bg1"/>
                </a:solidFill>
              </a:rPr>
              <a:t>Engineering</a:t>
            </a:r>
          </a:p>
          <a:p>
            <a:pPr marL="342900" indent="-342900" algn="ctr" eaLnBrk="1" hangingPunct="1">
              <a:spcBef>
                <a:spcPct val="20000"/>
              </a:spcBef>
            </a:pPr>
            <a:r>
              <a:rPr lang="en-US" sz="1600" dirty="0" smtClean="0">
                <a:solidFill>
                  <a:schemeClr val="bg1"/>
                </a:solidFill>
              </a:rPr>
              <a:t>Concordia university</a:t>
            </a:r>
          </a:p>
          <a:p>
            <a:pPr marL="342900" indent="-342900" algn="ctr" eaLnBrk="1" hangingPunct="1">
              <a:spcBef>
                <a:spcPct val="20000"/>
              </a:spcBef>
            </a:pPr>
            <a:r>
              <a:rPr lang="en-US" sz="1600" dirty="0" smtClean="0">
                <a:solidFill>
                  <a:schemeClr val="bg1"/>
                </a:solidFill>
              </a:rPr>
              <a:t>Montreal, QC, Canada</a:t>
            </a:r>
          </a:p>
          <a:p>
            <a:pPr marL="342900" indent="-342900" algn="ctr" eaLnBrk="1" hangingPunct="1">
              <a:spcBef>
                <a:spcPct val="20000"/>
              </a:spcBef>
            </a:pPr>
            <a:r>
              <a:rPr lang="en-US" sz="1600" dirty="0" smtClean="0">
                <a:solidFill>
                  <a:schemeClr val="bg1"/>
                </a:solidFill>
              </a:rPr>
              <a:t>min_ca@ciise.concordia.ca</a:t>
            </a:r>
          </a:p>
          <a:p>
            <a:pPr marL="342900" indent="-342900" eaLnBrk="1" hangingPunct="1">
              <a:spcBef>
                <a:spcPct val="20000"/>
              </a:spcBef>
            </a:pPr>
            <a:endParaRPr lang="en-US" sz="2000" dirty="0">
              <a:solidFill>
                <a:schemeClr val="bg1"/>
              </a:solidFill>
            </a:endParaRPr>
          </a:p>
        </p:txBody>
      </p:sp>
      <p:sp>
        <p:nvSpPr>
          <p:cNvPr id="7" name="Rectangle 5"/>
          <p:cNvSpPr>
            <a:spLocks noChangeArrowheads="1"/>
          </p:cNvSpPr>
          <p:nvPr/>
        </p:nvSpPr>
        <p:spPr bwMode="auto">
          <a:xfrm>
            <a:off x="6858000" y="3124200"/>
            <a:ext cx="2286000" cy="2133600"/>
          </a:xfrm>
          <a:prstGeom prst="rect">
            <a:avLst/>
          </a:prstGeom>
          <a:noFill/>
          <a:ln w="9525">
            <a:noFill/>
            <a:miter lim="800000"/>
            <a:headEnd/>
            <a:tailEnd/>
          </a:ln>
        </p:spPr>
        <p:txBody>
          <a:bodyPr/>
          <a:lstStyle/>
          <a:p>
            <a:pPr marL="342900" indent="-342900" algn="ctr" eaLnBrk="1" hangingPunct="1">
              <a:spcBef>
                <a:spcPct val="20000"/>
              </a:spcBef>
            </a:pPr>
            <a:r>
              <a:rPr lang="en-US" sz="1600" dirty="0" err="1" smtClean="0">
                <a:solidFill>
                  <a:schemeClr val="bg1"/>
                </a:solidFill>
              </a:rPr>
              <a:t>Heng</a:t>
            </a:r>
            <a:r>
              <a:rPr lang="en-US" sz="1600" dirty="0" smtClean="0">
                <a:solidFill>
                  <a:schemeClr val="bg1"/>
                </a:solidFill>
              </a:rPr>
              <a:t> </a:t>
            </a:r>
            <a:r>
              <a:rPr lang="en-US" sz="1600" dirty="0" err="1" smtClean="0">
                <a:solidFill>
                  <a:schemeClr val="bg1"/>
                </a:solidFill>
              </a:rPr>
              <a:t>Xu</a:t>
            </a:r>
            <a:endParaRPr lang="en-US" sz="1600" dirty="0" smtClean="0">
              <a:solidFill>
                <a:schemeClr val="bg1"/>
              </a:solidFill>
            </a:endParaRPr>
          </a:p>
          <a:p>
            <a:pPr marL="342900" indent="-342900" algn="ctr" eaLnBrk="1" hangingPunct="1">
              <a:spcBef>
                <a:spcPct val="20000"/>
              </a:spcBef>
            </a:pPr>
            <a:r>
              <a:rPr lang="en-US" sz="1600" dirty="0" smtClean="0">
                <a:solidFill>
                  <a:schemeClr val="bg1"/>
                </a:solidFill>
              </a:rPr>
              <a:t>College of </a:t>
            </a:r>
          </a:p>
          <a:p>
            <a:pPr marL="342900" indent="-342900" algn="ctr" eaLnBrk="1" hangingPunct="1">
              <a:spcBef>
                <a:spcPct val="20000"/>
              </a:spcBef>
            </a:pPr>
            <a:r>
              <a:rPr lang="en-US" sz="1600" dirty="0" smtClean="0">
                <a:solidFill>
                  <a:schemeClr val="bg1"/>
                </a:solidFill>
              </a:rPr>
              <a:t>Information Science </a:t>
            </a:r>
          </a:p>
          <a:p>
            <a:pPr marL="342900" indent="-342900" algn="ctr" eaLnBrk="1" hangingPunct="1">
              <a:spcBef>
                <a:spcPct val="20000"/>
              </a:spcBef>
            </a:pPr>
            <a:r>
              <a:rPr lang="en-US" sz="1600" dirty="0" smtClean="0">
                <a:solidFill>
                  <a:schemeClr val="bg1"/>
                </a:solidFill>
              </a:rPr>
              <a:t> and Technology</a:t>
            </a:r>
          </a:p>
          <a:p>
            <a:pPr marL="342900" indent="-342900" algn="ctr" eaLnBrk="1" hangingPunct="1">
              <a:spcBef>
                <a:spcPct val="20000"/>
              </a:spcBef>
            </a:pPr>
            <a:r>
              <a:rPr lang="en-US" sz="1600" dirty="0" smtClean="0">
                <a:solidFill>
                  <a:schemeClr val="bg1"/>
                </a:solidFill>
              </a:rPr>
              <a:t>Penn State University</a:t>
            </a:r>
          </a:p>
          <a:p>
            <a:pPr marL="342900" indent="-342900" algn="ctr" eaLnBrk="1" hangingPunct="1">
              <a:spcBef>
                <a:spcPct val="20000"/>
              </a:spcBef>
            </a:pPr>
            <a:r>
              <a:rPr lang="en-US" sz="1600" dirty="0" smtClean="0">
                <a:solidFill>
                  <a:schemeClr val="bg1"/>
                </a:solidFill>
              </a:rPr>
              <a:t>University Park, PA 16802</a:t>
            </a:r>
          </a:p>
          <a:p>
            <a:pPr marL="342900" indent="-342900" algn="ctr" eaLnBrk="1" hangingPunct="1">
              <a:spcBef>
                <a:spcPct val="20000"/>
              </a:spcBef>
            </a:pPr>
            <a:r>
              <a:rPr lang="en-US" sz="1600" dirty="0" smtClean="0">
                <a:solidFill>
                  <a:schemeClr val="bg1"/>
                </a:solidFill>
              </a:rPr>
              <a:t>hxu@ist.psu.edu</a:t>
            </a:r>
          </a:p>
          <a:p>
            <a:pPr marL="342900" indent="-342900" eaLnBrk="1" hangingPunct="1">
              <a:spcBef>
                <a:spcPct val="20000"/>
              </a:spcBef>
            </a:pPr>
            <a:endParaRPr lang="en-US" sz="2000" dirty="0">
              <a:solidFill>
                <a:schemeClr val="bg1"/>
              </a:solidFill>
            </a:endParaRPr>
          </a:p>
        </p:txBody>
      </p:sp>
      <p:sp>
        <p:nvSpPr>
          <p:cNvPr id="8" name="Rectangle 5"/>
          <p:cNvSpPr>
            <a:spLocks noChangeArrowheads="1"/>
          </p:cNvSpPr>
          <p:nvPr/>
        </p:nvSpPr>
        <p:spPr bwMode="auto">
          <a:xfrm>
            <a:off x="4648200" y="3124200"/>
            <a:ext cx="2286000" cy="2133600"/>
          </a:xfrm>
          <a:prstGeom prst="rect">
            <a:avLst/>
          </a:prstGeom>
          <a:noFill/>
          <a:ln w="9525">
            <a:noFill/>
            <a:miter lim="800000"/>
            <a:headEnd/>
            <a:tailEnd/>
          </a:ln>
        </p:spPr>
        <p:txBody>
          <a:bodyPr/>
          <a:lstStyle/>
          <a:p>
            <a:pPr marL="342900" indent="-342900" algn="ctr" eaLnBrk="1" hangingPunct="1">
              <a:spcBef>
                <a:spcPct val="20000"/>
              </a:spcBef>
            </a:pPr>
            <a:r>
              <a:rPr lang="en-US" sz="1600" dirty="0" err="1" smtClean="0">
                <a:solidFill>
                  <a:schemeClr val="bg1"/>
                </a:solidFill>
              </a:rPr>
              <a:t>Bipin</a:t>
            </a:r>
            <a:r>
              <a:rPr lang="en-US" sz="1600" dirty="0" smtClean="0">
                <a:solidFill>
                  <a:schemeClr val="bg1"/>
                </a:solidFill>
              </a:rPr>
              <a:t> C. Desai</a:t>
            </a:r>
          </a:p>
          <a:p>
            <a:pPr marL="342900" indent="-342900" algn="ctr" eaLnBrk="1" hangingPunct="1">
              <a:spcBef>
                <a:spcPct val="20000"/>
              </a:spcBef>
            </a:pPr>
            <a:r>
              <a:rPr lang="en-US" sz="1600" dirty="0" smtClean="0">
                <a:solidFill>
                  <a:schemeClr val="bg1"/>
                </a:solidFill>
              </a:rPr>
              <a:t>Department of Computer </a:t>
            </a:r>
          </a:p>
          <a:p>
            <a:pPr marL="342900" indent="-342900" algn="ctr" eaLnBrk="1" hangingPunct="1">
              <a:spcBef>
                <a:spcPct val="20000"/>
              </a:spcBef>
            </a:pPr>
            <a:r>
              <a:rPr lang="en-US" sz="1600" dirty="0" smtClean="0">
                <a:solidFill>
                  <a:schemeClr val="bg1"/>
                </a:solidFill>
              </a:rPr>
              <a:t>Science &amp; Software</a:t>
            </a:r>
          </a:p>
          <a:p>
            <a:pPr marL="342900" indent="-342900" algn="ctr" eaLnBrk="1" hangingPunct="1">
              <a:spcBef>
                <a:spcPct val="20000"/>
              </a:spcBef>
            </a:pPr>
            <a:r>
              <a:rPr lang="en-US" sz="1600" dirty="0" smtClean="0">
                <a:solidFill>
                  <a:schemeClr val="bg1"/>
                </a:solidFill>
              </a:rPr>
              <a:t>Engineering</a:t>
            </a:r>
          </a:p>
          <a:p>
            <a:pPr marL="342900" indent="-342900" algn="ctr" eaLnBrk="1" hangingPunct="1">
              <a:spcBef>
                <a:spcPct val="20000"/>
              </a:spcBef>
            </a:pPr>
            <a:r>
              <a:rPr lang="en-US" sz="1600" dirty="0" smtClean="0">
                <a:solidFill>
                  <a:schemeClr val="bg1"/>
                </a:solidFill>
              </a:rPr>
              <a:t>Concordia university</a:t>
            </a:r>
          </a:p>
          <a:p>
            <a:pPr marL="342900" indent="-342900" algn="ctr" eaLnBrk="1" hangingPunct="1">
              <a:spcBef>
                <a:spcPct val="20000"/>
              </a:spcBef>
            </a:pPr>
            <a:r>
              <a:rPr lang="en-US" sz="1600" dirty="0" smtClean="0">
                <a:solidFill>
                  <a:schemeClr val="bg1"/>
                </a:solidFill>
              </a:rPr>
              <a:t>Montreal, QC, Canada</a:t>
            </a:r>
          </a:p>
          <a:p>
            <a:pPr marL="342900" indent="-342900" algn="ctr" eaLnBrk="1" hangingPunct="1">
              <a:spcBef>
                <a:spcPct val="20000"/>
              </a:spcBef>
            </a:pPr>
            <a:r>
              <a:rPr lang="en-US" sz="1600" dirty="0" smtClean="0">
                <a:solidFill>
                  <a:schemeClr val="bg1"/>
                </a:solidFill>
              </a:rPr>
              <a:t>bcdesai@cs.concordia.ca</a:t>
            </a:r>
          </a:p>
          <a:p>
            <a:pPr marL="342900" indent="-342900" eaLnBrk="1" hangingPunct="1">
              <a:spcBef>
                <a:spcPct val="20000"/>
              </a:spcBef>
            </a:pP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Object Specific Path Table</a:t>
            </a:r>
          </a:p>
        </p:txBody>
      </p:sp>
      <p:sp>
        <p:nvSpPr>
          <p:cNvPr id="3076" name="Rectangle 3"/>
          <p:cNvSpPr>
            <a:spLocks noGrp="1" noChangeArrowheads="1"/>
          </p:cNvSpPr>
          <p:nvPr>
            <p:ph idx="1"/>
          </p:nvPr>
        </p:nvSpPr>
        <p:spPr/>
        <p:txBody>
          <a:bodyPr/>
          <a:lstStyle/>
          <a:p>
            <a:endParaRPr lang="en-US" dirty="0" smtClean="0"/>
          </a:p>
          <a:p>
            <a:r>
              <a:rPr lang="en-US" dirty="0" smtClean="0"/>
              <a:t>{(loc</a:t>
            </a:r>
            <a:r>
              <a:rPr lang="en-US" baseline="-25000" dirty="0" smtClean="0"/>
              <a:t>1</a:t>
            </a:r>
            <a:r>
              <a:rPr lang="en-US" dirty="0" smtClean="0"/>
              <a:t>t</a:t>
            </a:r>
            <a:r>
              <a:rPr lang="en-US" baseline="-25000" dirty="0" smtClean="0"/>
              <a:t>1</a:t>
            </a:r>
            <a:r>
              <a:rPr lang="en-US" dirty="0" smtClean="0"/>
              <a:t>) </a:t>
            </a:r>
            <a:r>
              <a:rPr lang="en-US" dirty="0" smtClean="0">
                <a:sym typeface="Wingdings" pitchFamily="2" charset="2"/>
              </a:rPr>
              <a:t>…</a:t>
            </a:r>
            <a:r>
              <a:rPr lang="en-US" dirty="0" smtClean="0"/>
              <a:t> (</a:t>
            </a:r>
            <a:r>
              <a:rPr lang="en-US" dirty="0" err="1" smtClean="0"/>
              <a:t>loc</a:t>
            </a:r>
            <a:r>
              <a:rPr lang="en-US" baseline="-25000" dirty="0" err="1" smtClean="0"/>
              <a:t>n</a:t>
            </a:r>
            <a:r>
              <a:rPr lang="en-US" dirty="0" err="1" smtClean="0"/>
              <a:t>t</a:t>
            </a:r>
            <a:r>
              <a:rPr lang="en-US" baseline="-25000" dirty="0" err="1" smtClean="0"/>
              <a:t>n</a:t>
            </a:r>
            <a:r>
              <a:rPr lang="en-US" dirty="0" smtClean="0"/>
              <a:t>) }:s</a:t>
            </a:r>
            <a:r>
              <a:rPr lang="en-US" baseline="-25000" dirty="0" smtClean="0"/>
              <a:t>1</a:t>
            </a:r>
            <a:r>
              <a:rPr lang="en-US" dirty="0" smtClean="0"/>
              <a:t>,…,s</a:t>
            </a:r>
            <a:r>
              <a:rPr lang="en-US" baseline="-25000" dirty="0" smtClean="0"/>
              <a:t>p </a:t>
            </a:r>
            <a:r>
              <a:rPr lang="en-US" dirty="0" smtClean="0"/>
              <a:t>: d</a:t>
            </a:r>
            <a:r>
              <a:rPr lang="en-US" baseline="-25000" dirty="0" smtClean="0"/>
              <a:t>1</a:t>
            </a:r>
            <a:r>
              <a:rPr lang="en-US" dirty="0" smtClean="0"/>
              <a:t>,…,d</a:t>
            </a:r>
            <a:r>
              <a:rPr lang="en-US" baseline="-25000" dirty="0" smtClean="0"/>
              <a:t>m</a:t>
            </a:r>
            <a:endParaRPr lang="en-US" dirty="0" smtClean="0"/>
          </a:p>
          <a:p>
            <a:pPr>
              <a:buNone/>
            </a:pPr>
            <a:r>
              <a:rPr lang="en-US" dirty="0" smtClean="0"/>
              <a:t>    </a:t>
            </a:r>
          </a:p>
          <a:p>
            <a:pPr>
              <a:buNone/>
            </a:pPr>
            <a:r>
              <a:rPr lang="en-US" sz="2800" dirty="0" smtClean="0"/>
              <a:t>    Where {(loc</a:t>
            </a:r>
            <a:r>
              <a:rPr lang="en-US" sz="2800" baseline="-25000" dirty="0" smtClean="0"/>
              <a:t>1</a:t>
            </a:r>
            <a:r>
              <a:rPr lang="en-US" sz="2800" dirty="0" smtClean="0"/>
              <a:t>t</a:t>
            </a:r>
            <a:r>
              <a:rPr lang="en-US" sz="2800" baseline="-25000" dirty="0" smtClean="0"/>
              <a:t>1</a:t>
            </a:r>
            <a:r>
              <a:rPr lang="en-US" sz="2800" dirty="0" smtClean="0"/>
              <a:t>) </a:t>
            </a:r>
            <a:r>
              <a:rPr lang="en-US" sz="2800" dirty="0" smtClean="0">
                <a:sym typeface="Wingdings" pitchFamily="2" charset="2"/>
              </a:rPr>
              <a:t>…</a:t>
            </a:r>
            <a:r>
              <a:rPr lang="en-US" sz="2800" dirty="0" smtClean="0"/>
              <a:t> (</a:t>
            </a:r>
            <a:r>
              <a:rPr lang="en-US" sz="2800" dirty="0" err="1" smtClean="0"/>
              <a:t>loc</a:t>
            </a:r>
            <a:r>
              <a:rPr lang="en-US" sz="2800" baseline="-25000" dirty="0" err="1" smtClean="0"/>
              <a:t>n</a:t>
            </a:r>
            <a:r>
              <a:rPr lang="en-US" sz="2800" dirty="0" err="1" smtClean="0"/>
              <a:t>t</a:t>
            </a:r>
            <a:r>
              <a:rPr lang="en-US" sz="2800" baseline="-25000" dirty="0" err="1" smtClean="0"/>
              <a:t>n</a:t>
            </a:r>
            <a:r>
              <a:rPr lang="en-US" sz="2800" dirty="0" smtClean="0"/>
              <a:t>) is a path, s</a:t>
            </a:r>
            <a:r>
              <a:rPr lang="en-US" sz="2800" baseline="-25000" dirty="0" smtClean="0"/>
              <a:t>1</a:t>
            </a:r>
            <a:r>
              <a:rPr lang="en-US" sz="2800" dirty="0" smtClean="0"/>
              <a:t>,…,s</a:t>
            </a:r>
            <a:r>
              <a:rPr lang="en-US" sz="2800" baseline="-25000" dirty="0" smtClean="0"/>
              <a:t>p</a:t>
            </a:r>
            <a:r>
              <a:rPr lang="en-US" sz="2800" dirty="0" smtClean="0"/>
              <a:t> are sensitive attributes, and </a:t>
            </a:r>
            <a:r>
              <a:rPr lang="en-US" sz="2800" baseline="-25000" dirty="0" smtClean="0"/>
              <a:t>1</a:t>
            </a:r>
            <a:r>
              <a:rPr lang="en-US" sz="2800" dirty="0" smtClean="0"/>
              <a:t>,…,</a:t>
            </a:r>
            <a:r>
              <a:rPr lang="en-US" sz="2800" dirty="0" err="1" smtClean="0"/>
              <a:t>d</a:t>
            </a:r>
            <a:r>
              <a:rPr lang="en-US" sz="2800" baseline="-25000" dirty="0" err="1" smtClean="0"/>
              <a:t>m</a:t>
            </a:r>
            <a:r>
              <a:rPr lang="en-US" sz="2800" dirty="0" err="1" smtClean="0"/>
              <a:t>are</a:t>
            </a:r>
            <a:r>
              <a:rPr lang="en-US" sz="2800" dirty="0" smtClean="0"/>
              <a:t> quasi-identifying(QID) attributes associated with object.</a:t>
            </a:r>
          </a:p>
          <a:p>
            <a:pPr eaLnBrk="1" hangingPunct="1"/>
            <a:endParaRPr lang="en-US" sz="2800"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RFID Data Mining</a:t>
            </a:r>
          </a:p>
        </p:txBody>
      </p:sp>
      <p:pic>
        <p:nvPicPr>
          <p:cNvPr id="1027" name="Picture 3"/>
          <p:cNvPicPr>
            <a:picLocks noChangeAspect="1" noChangeArrowheads="1"/>
          </p:cNvPicPr>
          <p:nvPr/>
        </p:nvPicPr>
        <p:blipFill>
          <a:blip r:embed="rId4" cstate="print"/>
          <a:srcRect/>
          <a:stretch>
            <a:fillRect/>
          </a:stretch>
        </p:blipFill>
        <p:spPr bwMode="auto">
          <a:xfrm>
            <a:off x="609600" y="1752600"/>
            <a:ext cx="7356367" cy="276191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387D185-59DE-4445-8283-CDDBB281E2D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15240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Object Specific Path Table</a:t>
            </a:r>
          </a:p>
        </p:txBody>
      </p:sp>
      <p:graphicFrame>
        <p:nvGraphicFramePr>
          <p:cNvPr id="6" name="Content Placeholder 5"/>
          <p:cNvGraphicFramePr>
            <a:graphicFrameLocks noGrp="1"/>
          </p:cNvGraphicFramePr>
          <p:nvPr>
            <p:ph idx="1"/>
          </p:nvPr>
        </p:nvGraphicFramePr>
        <p:xfrm>
          <a:off x="304800" y="1447800"/>
          <a:ext cx="8458200" cy="3599815"/>
        </p:xfrm>
        <a:graphic>
          <a:graphicData uri="http://schemas.openxmlformats.org/drawingml/2006/table">
            <a:tbl>
              <a:tblPr firstRow="1" bandRow="1">
                <a:tableStyleId>{5C22544A-7EE6-4342-B048-85BDC9FD1C3A}</a:tableStyleId>
              </a:tblPr>
              <a:tblGrid>
                <a:gridCol w="861483"/>
                <a:gridCol w="5717117"/>
                <a:gridCol w="812800"/>
                <a:gridCol w="1066800"/>
              </a:tblGrid>
              <a:tr h="381000">
                <a:tc>
                  <a:txBody>
                    <a:bodyPr/>
                    <a:lstStyle/>
                    <a:p>
                      <a:r>
                        <a:rPr lang="en-US" dirty="0" smtClean="0"/>
                        <a:t>EPC</a:t>
                      </a:r>
                      <a:endParaRPr lang="en-US" dirty="0"/>
                    </a:p>
                  </a:txBody>
                  <a:tcPr/>
                </a:tc>
                <a:tc>
                  <a:txBody>
                    <a:bodyPr/>
                    <a:lstStyle/>
                    <a:p>
                      <a:r>
                        <a:rPr lang="en-US" dirty="0" smtClean="0">
                          <a:solidFill>
                            <a:schemeClr val="bg1"/>
                          </a:solidFill>
                        </a:rPr>
                        <a:t>Path</a:t>
                      </a:r>
                      <a:endParaRPr lang="en-US" dirty="0">
                        <a:solidFill>
                          <a:schemeClr val="bg1"/>
                        </a:solidFill>
                      </a:endParaRPr>
                    </a:p>
                  </a:txBody>
                  <a:tcPr/>
                </a:tc>
                <a:tc>
                  <a:txBody>
                    <a:bodyPr/>
                    <a:lstStyle/>
                    <a:p>
                      <a:r>
                        <a:rPr lang="en-US" dirty="0" smtClean="0">
                          <a:solidFill>
                            <a:schemeClr val="bg1"/>
                          </a:solidFill>
                        </a:rPr>
                        <a:t>Name</a:t>
                      </a:r>
                      <a:endParaRPr lang="en-US" dirty="0">
                        <a:solidFill>
                          <a:schemeClr val="bg1"/>
                        </a:solidFill>
                      </a:endParaRPr>
                    </a:p>
                  </a:txBody>
                  <a:tcPr/>
                </a:tc>
                <a:tc>
                  <a:txBody>
                    <a:bodyPr/>
                    <a:lstStyle/>
                    <a:p>
                      <a:r>
                        <a:rPr lang="en-US" dirty="0" smtClean="0"/>
                        <a:t>Diagnose</a:t>
                      </a:r>
                      <a:endParaRPr lang="en-US" dirty="0"/>
                    </a:p>
                  </a:txBody>
                  <a:tcPr/>
                </a:tc>
              </a:tr>
              <a:tr h="228600">
                <a:tc>
                  <a:txBody>
                    <a:bodyPr/>
                    <a:lstStyle/>
                    <a:p>
                      <a:r>
                        <a:rPr lang="en-US" sz="2000" dirty="0" smtClean="0">
                          <a:latin typeface="+mj-lt"/>
                        </a:rPr>
                        <a:t>1</a:t>
                      </a:r>
                      <a:endParaRPr lang="en-US" sz="2000" dirty="0">
                        <a:latin typeface="+mj-lt"/>
                      </a:endParaRPr>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2000" b="0" i="0" u="none" strike="noStrike" kern="1200" dirty="0" smtClean="0">
                          <a:solidFill>
                            <a:srgbClr val="000000"/>
                          </a:solidFill>
                          <a:latin typeface="+mn-lt"/>
                          <a:ea typeface="+mn-ea"/>
                          <a:cs typeface="+mn-cs"/>
                        </a:rPr>
                        <a:t>McGill  7 -&gt; Concordia 8 -&gt; McGill 17  </a:t>
                      </a:r>
                    </a:p>
                    <a:p>
                      <a:pPr algn="l" fontAlgn="b"/>
                      <a:endParaRPr lang="it-IT" sz="2000" b="0" i="0" u="none" strike="noStrike" dirty="0">
                        <a:solidFill>
                          <a:srgbClr val="000000"/>
                        </a:solidFill>
                        <a:latin typeface="+mj-lt"/>
                      </a:endParaRPr>
                    </a:p>
                  </a:txBody>
                  <a:tcPr marL="9525" marR="9525" marT="9525" marB="0" anchor="b"/>
                </a:tc>
                <a:tc>
                  <a:txBody>
                    <a:bodyPr/>
                    <a:lstStyle/>
                    <a:p>
                      <a:r>
                        <a:rPr lang="en-US" sz="2000" dirty="0" smtClean="0">
                          <a:solidFill>
                            <a:schemeClr val="tx1"/>
                          </a:solidFill>
                          <a:latin typeface="+mj-lt"/>
                        </a:rPr>
                        <a:t>Bob</a:t>
                      </a:r>
                      <a:endParaRPr lang="en-US" sz="2000" dirty="0">
                        <a:solidFill>
                          <a:schemeClr val="tx1"/>
                        </a:solidFill>
                        <a:latin typeface="+mj-lt"/>
                      </a:endParaRPr>
                    </a:p>
                  </a:txBody>
                  <a:tcPr/>
                </a:tc>
                <a:tc>
                  <a:txBody>
                    <a:bodyPr/>
                    <a:lstStyle/>
                    <a:p>
                      <a:r>
                        <a:rPr lang="en-US" sz="2000" dirty="0" smtClean="0">
                          <a:latin typeface="+mj-lt"/>
                        </a:rPr>
                        <a:t>Flu</a:t>
                      </a:r>
                      <a:endParaRPr lang="en-US" sz="2000" dirty="0">
                        <a:latin typeface="+mj-lt"/>
                      </a:endParaRPr>
                    </a:p>
                  </a:txBody>
                  <a:tcPr/>
                </a:tc>
              </a:tr>
              <a:tr h="660400">
                <a:tc>
                  <a:txBody>
                    <a:bodyPr/>
                    <a:lstStyle/>
                    <a:p>
                      <a:r>
                        <a:rPr lang="en-US" sz="2000" dirty="0" smtClean="0">
                          <a:latin typeface="+mj-lt"/>
                        </a:rPr>
                        <a:t>2</a:t>
                      </a:r>
                      <a:endParaRPr lang="en-US" sz="2000" dirty="0">
                        <a:latin typeface="+mj-lt"/>
                      </a:endParaRPr>
                    </a:p>
                  </a:txBody>
                  <a:tcPr/>
                </a:tc>
                <a:tc>
                  <a:txBody>
                    <a:bodyPr/>
                    <a:lstStyle/>
                    <a:p>
                      <a:pPr algn="l" fontAlgn="b"/>
                      <a:r>
                        <a:rPr lang="en-US" sz="2000" b="0" i="0" u="none" strike="noStrike" dirty="0" smtClean="0">
                          <a:solidFill>
                            <a:srgbClr val="000000"/>
                          </a:solidFill>
                          <a:latin typeface="+mj-lt"/>
                        </a:rPr>
                        <a:t>Atwater </a:t>
                      </a:r>
                      <a:r>
                        <a:rPr lang="en-US" sz="2000" b="0" i="0" u="none" strike="noStrike" dirty="0">
                          <a:solidFill>
                            <a:srgbClr val="000000"/>
                          </a:solidFill>
                          <a:latin typeface="+mj-lt"/>
                        </a:rPr>
                        <a:t>7 -&gt; Concordia 8 -&gt; Vendome 13 -&gt; Cote-</a:t>
                      </a:r>
                      <a:r>
                        <a:rPr lang="en-US" sz="2000" b="0" i="0" u="none" strike="noStrike" dirty="0" err="1">
                          <a:solidFill>
                            <a:srgbClr val="000000"/>
                          </a:solidFill>
                          <a:latin typeface="+mj-lt"/>
                        </a:rPr>
                        <a:t>Vertu</a:t>
                      </a:r>
                      <a:r>
                        <a:rPr lang="en-US" sz="2000" b="0" i="0" u="none" strike="noStrike" dirty="0">
                          <a:solidFill>
                            <a:srgbClr val="000000"/>
                          </a:solidFill>
                          <a:latin typeface="+mj-lt"/>
                        </a:rPr>
                        <a:t> 18  -&gt; </a:t>
                      </a:r>
                      <a:r>
                        <a:rPr lang="en-US" sz="2000" b="0" i="0" u="none" strike="noStrike" dirty="0" smtClean="0">
                          <a:solidFill>
                            <a:srgbClr val="000000"/>
                          </a:solidFill>
                          <a:latin typeface="+mj-lt"/>
                        </a:rPr>
                        <a:t>St-Laurent  </a:t>
                      </a:r>
                      <a:r>
                        <a:rPr lang="en-US" sz="2000" b="0" i="0" u="none" strike="noStrike" dirty="0">
                          <a:solidFill>
                            <a:srgbClr val="000000"/>
                          </a:solidFill>
                          <a:latin typeface="+mj-lt"/>
                        </a:rPr>
                        <a:t>22 </a:t>
                      </a:r>
                    </a:p>
                  </a:txBody>
                  <a:tcPr marL="9525" marR="9525" marT="9525" marB="0" anchor="b"/>
                </a:tc>
                <a:tc>
                  <a:txBody>
                    <a:bodyPr/>
                    <a:lstStyle/>
                    <a:p>
                      <a:r>
                        <a:rPr lang="en-US" sz="2000" dirty="0" smtClean="0">
                          <a:solidFill>
                            <a:schemeClr val="tx1"/>
                          </a:solidFill>
                          <a:latin typeface="+mj-lt"/>
                        </a:rPr>
                        <a:t>Joe</a:t>
                      </a:r>
                    </a:p>
                    <a:p>
                      <a:endParaRPr lang="en-US" sz="2000" dirty="0">
                        <a:solidFill>
                          <a:schemeClr val="tx1"/>
                        </a:solidFill>
                        <a:latin typeface="+mj-lt"/>
                      </a:endParaRPr>
                    </a:p>
                  </a:txBody>
                  <a:tcPr/>
                </a:tc>
                <a:tc>
                  <a:txBody>
                    <a:bodyPr/>
                    <a:lstStyle/>
                    <a:p>
                      <a:r>
                        <a:rPr lang="en-US" sz="2000" dirty="0" smtClean="0">
                          <a:latin typeface="+mj-lt"/>
                        </a:rPr>
                        <a:t>HIV</a:t>
                      </a:r>
                      <a:endParaRPr lang="en-US" sz="2000" dirty="0">
                        <a:latin typeface="+mj-lt"/>
                      </a:endParaRPr>
                    </a:p>
                  </a:txBody>
                  <a:tcPr/>
                </a:tc>
              </a:tr>
              <a:tr h="609600">
                <a:tc>
                  <a:txBody>
                    <a:bodyPr/>
                    <a:lstStyle/>
                    <a:p>
                      <a:r>
                        <a:rPr lang="en-US" sz="2000" dirty="0" smtClean="0">
                          <a:latin typeface="+mj-lt"/>
                        </a:rPr>
                        <a:t>3</a:t>
                      </a:r>
                      <a:endParaRPr lang="en-US" sz="2000" dirty="0">
                        <a:latin typeface="+mj-lt"/>
                      </a:endParaRPr>
                    </a:p>
                  </a:txBody>
                  <a:tcPr/>
                </a:tc>
                <a:tc>
                  <a:txBody>
                    <a:bodyPr/>
                    <a:lstStyle/>
                    <a:p>
                      <a:pPr algn="l" fontAlgn="b"/>
                      <a:r>
                        <a:rPr lang="fr-FR" sz="2000" b="0" i="0" u="none" strike="noStrike" dirty="0" err="1" smtClean="0">
                          <a:solidFill>
                            <a:srgbClr val="000000"/>
                          </a:solidFill>
                          <a:latin typeface="+mj-lt"/>
                        </a:rPr>
                        <a:t>LaSalle</a:t>
                      </a:r>
                      <a:r>
                        <a:rPr lang="fr-FR" sz="2000" b="0" i="0" u="none" strike="noStrike" dirty="0" smtClean="0">
                          <a:solidFill>
                            <a:srgbClr val="000000"/>
                          </a:solidFill>
                          <a:latin typeface="+mj-lt"/>
                        </a:rPr>
                        <a:t> </a:t>
                      </a:r>
                      <a:r>
                        <a:rPr lang="fr-FR" sz="2000" b="0" i="0" u="none" strike="noStrike" dirty="0">
                          <a:solidFill>
                            <a:srgbClr val="000000"/>
                          </a:solidFill>
                          <a:latin typeface="+mj-lt"/>
                        </a:rPr>
                        <a:t>8 -&gt; Concordia 9 -&gt; Snowdon 18 -&gt; Place -</a:t>
                      </a:r>
                      <a:r>
                        <a:rPr lang="fr-FR" sz="2000" b="0" i="0" u="none" strike="noStrike" dirty="0" smtClean="0">
                          <a:solidFill>
                            <a:srgbClr val="000000"/>
                          </a:solidFill>
                          <a:latin typeface="+mj-lt"/>
                        </a:rPr>
                        <a:t>D'Armes </a:t>
                      </a:r>
                      <a:r>
                        <a:rPr lang="fr-FR" sz="2000" b="0" i="0" u="none" strike="noStrike" dirty="0">
                          <a:solidFill>
                            <a:srgbClr val="000000"/>
                          </a:solidFill>
                          <a:latin typeface="+mj-lt"/>
                        </a:rPr>
                        <a:t>19  -&gt; </a:t>
                      </a:r>
                      <a:r>
                        <a:rPr lang="fr-FR" sz="2000" b="0" i="0" u="none" strike="noStrike" dirty="0" smtClean="0">
                          <a:solidFill>
                            <a:srgbClr val="000000"/>
                          </a:solidFill>
                          <a:latin typeface="+mj-lt"/>
                        </a:rPr>
                        <a:t>Longueuil </a:t>
                      </a:r>
                      <a:r>
                        <a:rPr lang="fr-FR" sz="2000" b="0" i="0" u="none" strike="noStrike" dirty="0">
                          <a:solidFill>
                            <a:srgbClr val="000000"/>
                          </a:solidFill>
                          <a:latin typeface="+mj-lt"/>
                        </a:rPr>
                        <a:t>24  </a:t>
                      </a:r>
                    </a:p>
                  </a:txBody>
                  <a:tcPr marL="9525" marR="9525" marT="9525" marB="0" anchor="b"/>
                </a:tc>
                <a:tc>
                  <a:txBody>
                    <a:bodyPr/>
                    <a:lstStyle/>
                    <a:p>
                      <a:r>
                        <a:rPr lang="en-US" sz="2000" dirty="0" smtClean="0">
                          <a:solidFill>
                            <a:schemeClr val="tx1"/>
                          </a:solidFill>
                          <a:latin typeface="+mj-lt"/>
                        </a:rPr>
                        <a:t>Alice</a:t>
                      </a:r>
                      <a:endParaRPr lang="en-US" sz="2000" dirty="0">
                        <a:solidFill>
                          <a:schemeClr val="tx1"/>
                        </a:solidFill>
                        <a:latin typeface="+mj-lt"/>
                      </a:endParaRPr>
                    </a:p>
                  </a:txBody>
                  <a:tcPr/>
                </a:tc>
                <a:tc>
                  <a:txBody>
                    <a:bodyPr/>
                    <a:lstStyle/>
                    <a:p>
                      <a:r>
                        <a:rPr lang="en-US" sz="2000" dirty="0" smtClean="0">
                          <a:latin typeface="+mj-lt"/>
                        </a:rPr>
                        <a:t>Flu</a:t>
                      </a:r>
                      <a:endParaRPr lang="en-US" sz="2000" dirty="0">
                        <a:latin typeface="+mj-lt"/>
                      </a:endParaRPr>
                    </a:p>
                  </a:txBody>
                  <a:tcPr/>
                </a:tc>
              </a:tr>
              <a:tr h="118110">
                <a:tc>
                  <a:txBody>
                    <a:bodyPr/>
                    <a:lstStyle/>
                    <a:p>
                      <a:r>
                        <a:rPr lang="en-US" sz="2000" dirty="0" smtClean="0">
                          <a:latin typeface="+mj-lt"/>
                        </a:rPr>
                        <a:t>4</a:t>
                      </a:r>
                      <a:endParaRPr lang="en-US" sz="2000" dirty="0">
                        <a:latin typeface="+mj-lt"/>
                      </a:endParaRPr>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pt-BR" sz="2000" b="0" i="0" u="none" strike="noStrike" kern="1200" dirty="0" smtClean="0">
                          <a:solidFill>
                            <a:srgbClr val="000000"/>
                          </a:solidFill>
                          <a:latin typeface="+mn-lt"/>
                          <a:ea typeface="+mn-ea"/>
                          <a:cs typeface="+mn-cs"/>
                        </a:rPr>
                        <a:t>Cote-vertu 7 -&gt; Concordia 8 -&gt; Cote-Vertu 17</a:t>
                      </a:r>
                    </a:p>
                    <a:p>
                      <a:pPr algn="l" fontAlgn="b"/>
                      <a:endParaRPr lang="pt-BR" sz="2000" b="0" i="0" u="none" strike="noStrike" dirty="0">
                        <a:solidFill>
                          <a:srgbClr val="000000"/>
                        </a:solidFill>
                        <a:latin typeface="+mj-lt"/>
                      </a:endParaRPr>
                    </a:p>
                  </a:txBody>
                  <a:tcPr marL="9525" marR="9525" marT="9525" marB="0" anchor="b"/>
                </a:tc>
                <a:tc>
                  <a:txBody>
                    <a:bodyPr/>
                    <a:lstStyle/>
                    <a:p>
                      <a:r>
                        <a:rPr lang="en-US" sz="2000" dirty="0" smtClean="0">
                          <a:solidFill>
                            <a:schemeClr val="tx1"/>
                          </a:solidFill>
                          <a:latin typeface="+mj-lt"/>
                        </a:rPr>
                        <a:t>Ken</a:t>
                      </a:r>
                      <a:endParaRPr lang="en-US" sz="2000" dirty="0">
                        <a:solidFill>
                          <a:schemeClr val="tx1"/>
                        </a:solidFill>
                        <a:latin typeface="+mj-lt"/>
                      </a:endParaRPr>
                    </a:p>
                  </a:txBody>
                  <a:tcPr/>
                </a:tc>
                <a:tc>
                  <a:txBody>
                    <a:bodyPr/>
                    <a:lstStyle/>
                    <a:p>
                      <a:r>
                        <a:rPr lang="en-US" sz="2000" dirty="0" smtClean="0">
                          <a:latin typeface="+mj-lt"/>
                        </a:rPr>
                        <a:t>SARS</a:t>
                      </a:r>
                      <a:endParaRPr lang="en-US" sz="2000" dirty="0">
                        <a:latin typeface="+mj-lt"/>
                      </a:endParaRPr>
                    </a:p>
                  </a:txBody>
                  <a:tcPr/>
                </a:tc>
              </a:tr>
              <a:tr h="660400">
                <a:tc>
                  <a:txBody>
                    <a:bodyPr/>
                    <a:lstStyle/>
                    <a:p>
                      <a:r>
                        <a:rPr lang="en-US" sz="2000" dirty="0" smtClean="0">
                          <a:latin typeface="+mj-lt"/>
                        </a:rPr>
                        <a:t>5</a:t>
                      </a:r>
                      <a:endParaRPr lang="en-US" sz="2000" dirty="0">
                        <a:latin typeface="+mj-lt"/>
                      </a:endParaRPr>
                    </a:p>
                  </a:txBody>
                  <a:tcPr/>
                </a:tc>
                <a:tc>
                  <a:txBody>
                    <a:bodyPr/>
                    <a:lstStyle/>
                    <a:p>
                      <a:pPr algn="l" fontAlgn="b"/>
                      <a:r>
                        <a:rPr lang="en-US" sz="2000" b="0" i="0" u="none" strike="noStrike" dirty="0" smtClean="0">
                          <a:solidFill>
                            <a:srgbClr val="000000"/>
                          </a:solidFill>
                          <a:latin typeface="+mj-lt"/>
                        </a:rPr>
                        <a:t>Atwater </a:t>
                      </a:r>
                      <a:r>
                        <a:rPr lang="en-US" sz="2000" b="0" i="0" u="none" strike="noStrike" dirty="0">
                          <a:solidFill>
                            <a:srgbClr val="000000"/>
                          </a:solidFill>
                          <a:latin typeface="+mj-lt"/>
                        </a:rPr>
                        <a:t>7 -&gt; Concordia 8 -&gt; Vendome 13 -&gt; Cote-</a:t>
                      </a:r>
                      <a:r>
                        <a:rPr lang="en-US" sz="2000" b="0" i="0" u="none" strike="noStrike" dirty="0" err="1">
                          <a:solidFill>
                            <a:srgbClr val="000000"/>
                          </a:solidFill>
                          <a:latin typeface="+mj-lt"/>
                        </a:rPr>
                        <a:t>Vertu</a:t>
                      </a:r>
                      <a:r>
                        <a:rPr lang="en-US" sz="2000" b="0" i="0" u="none" strike="noStrike" dirty="0">
                          <a:solidFill>
                            <a:srgbClr val="000000"/>
                          </a:solidFill>
                          <a:latin typeface="+mj-lt"/>
                        </a:rPr>
                        <a:t> 18 -&gt; </a:t>
                      </a:r>
                      <a:r>
                        <a:rPr lang="en-US" sz="2000" b="0" i="0" u="none" strike="noStrike" dirty="0" smtClean="0">
                          <a:solidFill>
                            <a:srgbClr val="000000"/>
                          </a:solidFill>
                          <a:latin typeface="+mj-lt"/>
                        </a:rPr>
                        <a:t>Atwater </a:t>
                      </a:r>
                      <a:r>
                        <a:rPr lang="en-US" sz="2000" b="0" i="0" u="none" strike="noStrike" dirty="0">
                          <a:solidFill>
                            <a:srgbClr val="000000"/>
                          </a:solidFill>
                          <a:latin typeface="+mj-lt"/>
                        </a:rPr>
                        <a:t>20</a:t>
                      </a:r>
                    </a:p>
                  </a:txBody>
                  <a:tcPr marL="9525" marR="9525" marT="9525" marB="0" anchor="b"/>
                </a:tc>
                <a:tc>
                  <a:txBody>
                    <a:bodyPr/>
                    <a:lstStyle/>
                    <a:p>
                      <a:r>
                        <a:rPr lang="en-US" sz="2000" dirty="0" smtClean="0">
                          <a:solidFill>
                            <a:schemeClr val="tx1"/>
                          </a:solidFill>
                          <a:latin typeface="+mj-lt"/>
                        </a:rPr>
                        <a:t>Julie</a:t>
                      </a:r>
                      <a:endParaRPr lang="en-US" sz="2000" dirty="0">
                        <a:solidFill>
                          <a:schemeClr val="tx1"/>
                        </a:solidFill>
                        <a:latin typeface="+mj-lt"/>
                      </a:endParaRPr>
                    </a:p>
                  </a:txBody>
                  <a:tcPr/>
                </a:tc>
                <a:tc>
                  <a:txBody>
                    <a:bodyPr/>
                    <a:lstStyle/>
                    <a:p>
                      <a:r>
                        <a:rPr lang="en-US" sz="2000" dirty="0" smtClean="0">
                          <a:latin typeface="+mj-lt"/>
                        </a:rPr>
                        <a:t>HIV</a:t>
                      </a:r>
                      <a:endParaRPr lang="en-US" sz="2000" dirty="0">
                        <a:latin typeface="+mj-lt"/>
                      </a:endParaRPr>
                    </a:p>
                  </a:txBody>
                  <a:tcPr/>
                </a:tc>
              </a:tr>
            </a:tbl>
          </a:graphicData>
        </a:graphic>
      </p:graphicFrame>
      <p:sp>
        <p:nvSpPr>
          <p:cNvPr id="5" name="Slide Number Placeholder 4"/>
          <p:cNvSpPr>
            <a:spLocks noGrp="1"/>
          </p:cNvSpPr>
          <p:nvPr>
            <p:ph type="sldNum" sz="quarter" idx="12"/>
          </p:nvPr>
        </p:nvSpPr>
        <p:spPr/>
        <p:txBody>
          <a:bodyPr/>
          <a:lstStyle/>
          <a:p>
            <a:fld id="{F387D185-59DE-4445-8283-CDDBB281E2D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Privacy Act</a:t>
            </a:r>
          </a:p>
        </p:txBody>
      </p:sp>
      <p:sp>
        <p:nvSpPr>
          <p:cNvPr id="3076" name="Rectangle 3"/>
          <p:cNvSpPr>
            <a:spLocks noGrp="1" noChangeArrowheads="1"/>
          </p:cNvSpPr>
          <p:nvPr>
            <p:ph idx="1"/>
          </p:nvPr>
        </p:nvSpPr>
        <p:spPr/>
        <p:txBody>
          <a:bodyPr>
            <a:normAutofit/>
          </a:bodyPr>
          <a:lstStyle/>
          <a:p>
            <a:r>
              <a:rPr lang="en-US" dirty="0" smtClean="0"/>
              <a:t>"Under agreement with the Québec privacy commission, any data used for analytical purpose has </a:t>
            </a:r>
            <a:r>
              <a:rPr lang="en-US" dirty="0" smtClean="0">
                <a:solidFill>
                  <a:srgbClr val="FF0000"/>
                </a:solidFill>
              </a:rPr>
              <a:t>user identification stripped out</a:t>
            </a:r>
            <a:r>
              <a:rPr lang="en-US" dirty="0" smtClean="0"/>
              <a:t>.  Access by law enforcement agencies is permitted only by court order." - </a:t>
            </a:r>
            <a:r>
              <a:rPr lang="en-US" dirty="0" smtClean="0">
                <a:hlinkClick r:id="rId4"/>
              </a:rPr>
              <a:t>Steve Munro</a:t>
            </a:r>
            <a:endParaRPr lang="en-US"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13</a:t>
            </a:fld>
            <a:endParaRPr lang="en-US"/>
          </a:p>
        </p:txBody>
      </p:sp>
      <p:pic>
        <p:nvPicPr>
          <p:cNvPr id="69635" name="Picture 3"/>
          <p:cNvPicPr>
            <a:picLocks noChangeAspect="1" noChangeArrowheads="1"/>
          </p:cNvPicPr>
          <p:nvPr/>
        </p:nvPicPr>
        <p:blipFill>
          <a:blip r:embed="rId5" cstate="print"/>
          <a:srcRect/>
          <a:stretch>
            <a:fillRect/>
          </a:stretch>
        </p:blipFill>
        <p:spPr bwMode="auto">
          <a:xfrm>
            <a:off x="2438400" y="4267200"/>
            <a:ext cx="4637954" cy="938212"/>
          </a:xfrm>
          <a:prstGeom prst="rect">
            <a:avLst/>
          </a:prstGeom>
          <a:noFill/>
          <a:ln w="9525">
            <a:noFill/>
            <a:miter lim="800000"/>
            <a:headEnd/>
            <a:tailEnd/>
          </a:ln>
          <a:effectLst/>
        </p:spPr>
      </p:pic>
      <p:pic>
        <p:nvPicPr>
          <p:cNvPr id="69636" name="Picture 4"/>
          <p:cNvPicPr>
            <a:picLocks noChangeAspect="1" noChangeArrowheads="1"/>
          </p:cNvPicPr>
          <p:nvPr/>
        </p:nvPicPr>
        <p:blipFill>
          <a:blip r:embed="rId6" cstate="print"/>
          <a:srcRect/>
          <a:stretch>
            <a:fillRect/>
          </a:stretch>
        </p:blipFill>
        <p:spPr bwMode="auto">
          <a:xfrm>
            <a:off x="7467600" y="4419600"/>
            <a:ext cx="931653" cy="609600"/>
          </a:xfrm>
          <a:prstGeom prst="rect">
            <a:avLst/>
          </a:prstGeom>
          <a:noFill/>
          <a:ln w="9525">
            <a:noFill/>
            <a:miter lim="800000"/>
            <a:headEnd/>
            <a:tailEnd/>
          </a:ln>
          <a:effectLst/>
        </p:spPr>
      </p:pic>
      <p:pic>
        <p:nvPicPr>
          <p:cNvPr id="69638" name="Picture 6"/>
          <p:cNvPicPr>
            <a:picLocks noChangeAspect="1" noChangeArrowheads="1"/>
          </p:cNvPicPr>
          <p:nvPr/>
        </p:nvPicPr>
        <p:blipFill>
          <a:blip r:embed="rId7" cstate="print"/>
          <a:srcRect/>
          <a:stretch>
            <a:fillRect/>
          </a:stretch>
        </p:blipFill>
        <p:spPr bwMode="auto">
          <a:xfrm>
            <a:off x="1600200" y="4343400"/>
            <a:ext cx="838200" cy="793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15240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A simple Attack</a:t>
            </a:r>
          </a:p>
        </p:txBody>
      </p:sp>
      <p:graphicFrame>
        <p:nvGraphicFramePr>
          <p:cNvPr id="6" name="Content Placeholder 5"/>
          <p:cNvGraphicFramePr>
            <a:graphicFrameLocks noGrp="1"/>
          </p:cNvGraphicFramePr>
          <p:nvPr>
            <p:ph idx="1"/>
          </p:nvPr>
        </p:nvGraphicFramePr>
        <p:xfrm>
          <a:off x="304800" y="1447800"/>
          <a:ext cx="8458200" cy="3599815"/>
        </p:xfrm>
        <a:graphic>
          <a:graphicData uri="http://schemas.openxmlformats.org/drawingml/2006/table">
            <a:tbl>
              <a:tblPr firstRow="1" bandRow="1">
                <a:tableStyleId>{5C22544A-7EE6-4342-B048-85BDC9FD1C3A}</a:tableStyleId>
              </a:tblPr>
              <a:tblGrid>
                <a:gridCol w="861483"/>
                <a:gridCol w="5717117"/>
                <a:gridCol w="812800"/>
                <a:gridCol w="1066800"/>
              </a:tblGrid>
              <a:tr h="381000">
                <a:tc>
                  <a:txBody>
                    <a:bodyPr/>
                    <a:lstStyle/>
                    <a:p>
                      <a:r>
                        <a:rPr lang="en-US" dirty="0" smtClean="0"/>
                        <a:t>EPC</a:t>
                      </a:r>
                      <a:endParaRPr lang="en-US" dirty="0"/>
                    </a:p>
                  </a:txBody>
                  <a:tcPr/>
                </a:tc>
                <a:tc>
                  <a:txBody>
                    <a:bodyPr/>
                    <a:lstStyle/>
                    <a:p>
                      <a:r>
                        <a:rPr lang="en-US" dirty="0" smtClean="0"/>
                        <a:t>Path</a:t>
                      </a:r>
                      <a:endParaRPr lang="en-US" dirty="0"/>
                    </a:p>
                  </a:txBody>
                  <a:tcPr/>
                </a:tc>
                <a:tc>
                  <a:txBody>
                    <a:bodyPr/>
                    <a:lstStyle/>
                    <a:p>
                      <a:r>
                        <a:rPr lang="en-US" dirty="0" smtClean="0">
                          <a:solidFill>
                            <a:srgbClr val="FF0000"/>
                          </a:solidFill>
                        </a:rPr>
                        <a:t>Name</a:t>
                      </a:r>
                      <a:endParaRPr lang="en-US" dirty="0">
                        <a:solidFill>
                          <a:srgbClr val="FF0000"/>
                        </a:solidFill>
                      </a:endParaRPr>
                    </a:p>
                  </a:txBody>
                  <a:tcPr/>
                </a:tc>
                <a:tc>
                  <a:txBody>
                    <a:bodyPr/>
                    <a:lstStyle/>
                    <a:p>
                      <a:r>
                        <a:rPr lang="en-US" dirty="0" smtClean="0"/>
                        <a:t>Diagnose</a:t>
                      </a:r>
                      <a:endParaRPr lang="en-US" dirty="0"/>
                    </a:p>
                  </a:txBody>
                  <a:tcPr/>
                </a:tc>
              </a:tr>
              <a:tr h="228600">
                <a:tc>
                  <a:txBody>
                    <a:bodyPr/>
                    <a:lstStyle/>
                    <a:p>
                      <a:r>
                        <a:rPr lang="en-US" sz="2000" dirty="0" smtClean="0">
                          <a:latin typeface="+mj-lt"/>
                        </a:rPr>
                        <a:t>1</a:t>
                      </a:r>
                      <a:endParaRPr lang="en-US" sz="2000" dirty="0">
                        <a:latin typeface="+mj-lt"/>
                      </a:endParaRPr>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2000" b="0" i="0" u="none" strike="noStrike" kern="1200" dirty="0" smtClean="0">
                          <a:solidFill>
                            <a:srgbClr val="000000"/>
                          </a:solidFill>
                          <a:latin typeface="+mn-lt"/>
                          <a:ea typeface="+mn-ea"/>
                          <a:cs typeface="+mn-cs"/>
                        </a:rPr>
                        <a:t>McGill  7 -&gt; Concordia 8 -&gt; McGill 17  </a:t>
                      </a:r>
                    </a:p>
                    <a:p>
                      <a:pPr algn="l" fontAlgn="b"/>
                      <a:endParaRPr lang="it-IT" sz="2000" b="0" i="0" u="none" strike="noStrike" dirty="0">
                        <a:solidFill>
                          <a:srgbClr val="000000"/>
                        </a:solidFill>
                        <a:latin typeface="+mj-lt"/>
                      </a:endParaRPr>
                    </a:p>
                  </a:txBody>
                  <a:tcPr marL="9525" marR="9525" marT="9525" marB="0" anchor="b"/>
                </a:tc>
                <a:tc>
                  <a:txBody>
                    <a:bodyPr/>
                    <a:lstStyle/>
                    <a:p>
                      <a:r>
                        <a:rPr lang="en-US" sz="2000" dirty="0" smtClean="0">
                          <a:solidFill>
                            <a:srgbClr val="FF0000"/>
                          </a:solidFill>
                          <a:latin typeface="+mj-lt"/>
                        </a:rPr>
                        <a:t>Bob</a:t>
                      </a:r>
                      <a:endParaRPr lang="en-US" sz="2000" dirty="0">
                        <a:solidFill>
                          <a:srgbClr val="FF0000"/>
                        </a:solidFill>
                        <a:latin typeface="+mj-lt"/>
                      </a:endParaRPr>
                    </a:p>
                  </a:txBody>
                  <a:tcPr/>
                </a:tc>
                <a:tc>
                  <a:txBody>
                    <a:bodyPr/>
                    <a:lstStyle/>
                    <a:p>
                      <a:r>
                        <a:rPr lang="en-US" sz="2000" dirty="0" smtClean="0">
                          <a:latin typeface="+mj-lt"/>
                        </a:rPr>
                        <a:t>Flu</a:t>
                      </a:r>
                      <a:endParaRPr lang="en-US" sz="2000" dirty="0">
                        <a:latin typeface="+mj-lt"/>
                      </a:endParaRPr>
                    </a:p>
                  </a:txBody>
                  <a:tcPr/>
                </a:tc>
              </a:tr>
              <a:tr h="660400">
                <a:tc>
                  <a:txBody>
                    <a:bodyPr/>
                    <a:lstStyle/>
                    <a:p>
                      <a:r>
                        <a:rPr lang="en-US" sz="2000" dirty="0" smtClean="0">
                          <a:latin typeface="+mj-lt"/>
                        </a:rPr>
                        <a:t>2</a:t>
                      </a:r>
                      <a:endParaRPr lang="en-US" sz="2000" dirty="0">
                        <a:latin typeface="+mj-lt"/>
                      </a:endParaRPr>
                    </a:p>
                  </a:txBody>
                  <a:tcPr/>
                </a:tc>
                <a:tc>
                  <a:txBody>
                    <a:bodyPr/>
                    <a:lstStyle/>
                    <a:p>
                      <a:pPr algn="l" fontAlgn="b"/>
                      <a:r>
                        <a:rPr lang="en-US" sz="2000" b="0" i="0" u="none" strike="noStrike" dirty="0" smtClean="0">
                          <a:solidFill>
                            <a:srgbClr val="000000"/>
                          </a:solidFill>
                          <a:latin typeface="+mj-lt"/>
                        </a:rPr>
                        <a:t>Atwater </a:t>
                      </a:r>
                      <a:r>
                        <a:rPr lang="en-US" sz="2000" b="0" i="0" u="none" strike="noStrike" dirty="0">
                          <a:solidFill>
                            <a:srgbClr val="000000"/>
                          </a:solidFill>
                          <a:latin typeface="+mj-lt"/>
                        </a:rPr>
                        <a:t>7 -&gt; Concordia 8 -&gt; Vendome 13 -&gt; Cote-</a:t>
                      </a:r>
                      <a:r>
                        <a:rPr lang="en-US" sz="2000" b="0" i="0" u="none" strike="noStrike" dirty="0" err="1">
                          <a:solidFill>
                            <a:srgbClr val="000000"/>
                          </a:solidFill>
                          <a:latin typeface="+mj-lt"/>
                        </a:rPr>
                        <a:t>Vertu</a:t>
                      </a:r>
                      <a:r>
                        <a:rPr lang="en-US" sz="2000" b="0" i="0" u="none" strike="noStrike" dirty="0">
                          <a:solidFill>
                            <a:srgbClr val="000000"/>
                          </a:solidFill>
                          <a:latin typeface="+mj-lt"/>
                        </a:rPr>
                        <a:t> 18  -&gt; St-</a:t>
                      </a:r>
                      <a:r>
                        <a:rPr lang="en-US" sz="2000" b="0" i="0" u="none" strike="noStrike" dirty="0" err="1">
                          <a:solidFill>
                            <a:srgbClr val="000000"/>
                          </a:solidFill>
                          <a:latin typeface="+mj-lt"/>
                        </a:rPr>
                        <a:t>Larent</a:t>
                      </a:r>
                      <a:r>
                        <a:rPr lang="en-US" sz="2000" b="0" i="0" u="none" strike="noStrike" dirty="0">
                          <a:solidFill>
                            <a:srgbClr val="000000"/>
                          </a:solidFill>
                          <a:latin typeface="+mj-lt"/>
                        </a:rPr>
                        <a:t>  22 </a:t>
                      </a:r>
                    </a:p>
                  </a:txBody>
                  <a:tcPr marL="9525" marR="9525" marT="9525" marB="0" anchor="b"/>
                </a:tc>
                <a:tc>
                  <a:txBody>
                    <a:bodyPr/>
                    <a:lstStyle/>
                    <a:p>
                      <a:r>
                        <a:rPr lang="en-US" sz="2000" dirty="0" smtClean="0">
                          <a:solidFill>
                            <a:srgbClr val="FF0000"/>
                          </a:solidFill>
                          <a:latin typeface="+mj-lt"/>
                        </a:rPr>
                        <a:t>Joe</a:t>
                      </a:r>
                    </a:p>
                    <a:p>
                      <a:endParaRPr lang="en-US" sz="2000" dirty="0">
                        <a:solidFill>
                          <a:srgbClr val="FF0000"/>
                        </a:solidFill>
                        <a:latin typeface="+mj-lt"/>
                      </a:endParaRPr>
                    </a:p>
                  </a:txBody>
                  <a:tcPr/>
                </a:tc>
                <a:tc>
                  <a:txBody>
                    <a:bodyPr/>
                    <a:lstStyle/>
                    <a:p>
                      <a:r>
                        <a:rPr lang="en-US" sz="2000" dirty="0" smtClean="0">
                          <a:latin typeface="+mj-lt"/>
                        </a:rPr>
                        <a:t>HIV</a:t>
                      </a:r>
                      <a:endParaRPr lang="en-US" sz="2000" dirty="0">
                        <a:latin typeface="+mj-lt"/>
                      </a:endParaRPr>
                    </a:p>
                  </a:txBody>
                  <a:tcPr/>
                </a:tc>
              </a:tr>
              <a:tr h="609600">
                <a:tc>
                  <a:txBody>
                    <a:bodyPr/>
                    <a:lstStyle/>
                    <a:p>
                      <a:r>
                        <a:rPr lang="en-US" sz="2000" dirty="0" smtClean="0">
                          <a:latin typeface="+mj-lt"/>
                        </a:rPr>
                        <a:t>3</a:t>
                      </a:r>
                      <a:endParaRPr lang="en-US" sz="2000" dirty="0">
                        <a:latin typeface="+mj-lt"/>
                      </a:endParaRPr>
                    </a:p>
                  </a:txBody>
                  <a:tcPr/>
                </a:tc>
                <a:tc>
                  <a:txBody>
                    <a:bodyPr/>
                    <a:lstStyle/>
                    <a:p>
                      <a:pPr algn="l" fontAlgn="b"/>
                      <a:r>
                        <a:rPr lang="fr-FR" sz="2000" b="0" i="0" u="none" strike="noStrike" dirty="0" err="1">
                          <a:solidFill>
                            <a:srgbClr val="000000"/>
                          </a:solidFill>
                          <a:latin typeface="+mj-lt"/>
                        </a:rPr>
                        <a:t>Lassale</a:t>
                      </a:r>
                      <a:r>
                        <a:rPr lang="fr-FR" sz="2000" b="0" i="0" u="none" strike="noStrike" dirty="0">
                          <a:solidFill>
                            <a:srgbClr val="000000"/>
                          </a:solidFill>
                          <a:latin typeface="+mj-lt"/>
                        </a:rPr>
                        <a:t> 8 -&gt; Concordia 9 -&gt; Snowdon 18 -&gt; Place -D'</a:t>
                      </a:r>
                      <a:r>
                        <a:rPr lang="fr-FR" sz="2000" b="0" i="0" u="none" strike="noStrike" dirty="0" err="1">
                          <a:solidFill>
                            <a:srgbClr val="000000"/>
                          </a:solidFill>
                          <a:latin typeface="+mj-lt"/>
                        </a:rPr>
                        <a:t>Arms</a:t>
                      </a:r>
                      <a:r>
                        <a:rPr lang="fr-FR" sz="2000" b="0" i="0" u="none" strike="noStrike" dirty="0">
                          <a:solidFill>
                            <a:srgbClr val="000000"/>
                          </a:solidFill>
                          <a:latin typeface="+mj-lt"/>
                        </a:rPr>
                        <a:t> 19  -&gt; </a:t>
                      </a:r>
                      <a:r>
                        <a:rPr lang="fr-FR" sz="2000" b="0" i="0" u="none" strike="noStrike" dirty="0" err="1">
                          <a:solidFill>
                            <a:srgbClr val="000000"/>
                          </a:solidFill>
                          <a:latin typeface="+mj-lt"/>
                        </a:rPr>
                        <a:t>Longueul</a:t>
                      </a:r>
                      <a:r>
                        <a:rPr lang="fr-FR" sz="2000" b="0" i="0" u="none" strike="noStrike" dirty="0">
                          <a:solidFill>
                            <a:srgbClr val="000000"/>
                          </a:solidFill>
                          <a:latin typeface="+mj-lt"/>
                        </a:rPr>
                        <a:t> 24  </a:t>
                      </a:r>
                    </a:p>
                  </a:txBody>
                  <a:tcPr marL="9525" marR="9525" marT="9525" marB="0" anchor="b"/>
                </a:tc>
                <a:tc>
                  <a:txBody>
                    <a:bodyPr/>
                    <a:lstStyle/>
                    <a:p>
                      <a:r>
                        <a:rPr lang="en-US" sz="2000" dirty="0" smtClean="0">
                          <a:solidFill>
                            <a:srgbClr val="FF0000"/>
                          </a:solidFill>
                          <a:latin typeface="+mj-lt"/>
                        </a:rPr>
                        <a:t>Alice</a:t>
                      </a:r>
                      <a:endParaRPr lang="en-US" sz="2000" dirty="0">
                        <a:solidFill>
                          <a:srgbClr val="FF0000"/>
                        </a:solidFill>
                        <a:latin typeface="+mj-lt"/>
                      </a:endParaRPr>
                    </a:p>
                  </a:txBody>
                  <a:tcPr/>
                </a:tc>
                <a:tc>
                  <a:txBody>
                    <a:bodyPr/>
                    <a:lstStyle/>
                    <a:p>
                      <a:r>
                        <a:rPr lang="en-US" sz="2000" dirty="0" smtClean="0">
                          <a:latin typeface="+mj-lt"/>
                        </a:rPr>
                        <a:t>Flu</a:t>
                      </a:r>
                      <a:endParaRPr lang="en-US" sz="2000" dirty="0">
                        <a:latin typeface="+mj-lt"/>
                      </a:endParaRPr>
                    </a:p>
                  </a:txBody>
                  <a:tcPr/>
                </a:tc>
              </a:tr>
              <a:tr h="118110">
                <a:tc>
                  <a:txBody>
                    <a:bodyPr/>
                    <a:lstStyle/>
                    <a:p>
                      <a:r>
                        <a:rPr lang="en-US" sz="2000" dirty="0" smtClean="0">
                          <a:latin typeface="+mj-lt"/>
                        </a:rPr>
                        <a:t>4</a:t>
                      </a:r>
                      <a:endParaRPr lang="en-US" sz="2000" dirty="0">
                        <a:latin typeface="+mj-lt"/>
                      </a:endParaRPr>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pt-BR" sz="2000" b="0" i="0" u="none" strike="noStrike" kern="1200" dirty="0" smtClean="0">
                          <a:solidFill>
                            <a:srgbClr val="000000"/>
                          </a:solidFill>
                          <a:latin typeface="+mn-lt"/>
                          <a:ea typeface="+mn-ea"/>
                          <a:cs typeface="+mn-cs"/>
                        </a:rPr>
                        <a:t>Cote-vertu 7 -&gt; Concordia 8 -&gt; Cote-Vertu 7</a:t>
                      </a:r>
                    </a:p>
                    <a:p>
                      <a:pPr algn="l" fontAlgn="b"/>
                      <a:endParaRPr lang="pt-BR" sz="2000" b="0" i="0" u="none" strike="noStrike" dirty="0">
                        <a:solidFill>
                          <a:srgbClr val="000000"/>
                        </a:solidFill>
                        <a:latin typeface="+mj-lt"/>
                      </a:endParaRPr>
                    </a:p>
                  </a:txBody>
                  <a:tcPr marL="9525" marR="9525" marT="9525" marB="0" anchor="b"/>
                </a:tc>
                <a:tc>
                  <a:txBody>
                    <a:bodyPr/>
                    <a:lstStyle/>
                    <a:p>
                      <a:r>
                        <a:rPr lang="en-US" sz="2000" dirty="0" smtClean="0">
                          <a:solidFill>
                            <a:srgbClr val="FF0000"/>
                          </a:solidFill>
                          <a:latin typeface="+mj-lt"/>
                        </a:rPr>
                        <a:t>Ken</a:t>
                      </a:r>
                      <a:endParaRPr lang="en-US" sz="2000" dirty="0">
                        <a:solidFill>
                          <a:srgbClr val="FF0000"/>
                        </a:solidFill>
                        <a:latin typeface="+mj-lt"/>
                      </a:endParaRPr>
                    </a:p>
                  </a:txBody>
                  <a:tcPr/>
                </a:tc>
                <a:tc>
                  <a:txBody>
                    <a:bodyPr/>
                    <a:lstStyle/>
                    <a:p>
                      <a:r>
                        <a:rPr lang="en-US" sz="2000" dirty="0" smtClean="0">
                          <a:latin typeface="+mj-lt"/>
                        </a:rPr>
                        <a:t>SARS</a:t>
                      </a:r>
                      <a:endParaRPr lang="en-US" sz="2000" dirty="0">
                        <a:latin typeface="+mj-lt"/>
                      </a:endParaRPr>
                    </a:p>
                  </a:txBody>
                  <a:tcPr/>
                </a:tc>
              </a:tr>
              <a:tr h="660400">
                <a:tc>
                  <a:txBody>
                    <a:bodyPr/>
                    <a:lstStyle/>
                    <a:p>
                      <a:r>
                        <a:rPr lang="en-US" sz="2000" dirty="0" smtClean="0">
                          <a:latin typeface="+mj-lt"/>
                        </a:rPr>
                        <a:t>5</a:t>
                      </a:r>
                      <a:endParaRPr lang="en-US" sz="2000" dirty="0">
                        <a:latin typeface="+mj-lt"/>
                      </a:endParaRPr>
                    </a:p>
                  </a:txBody>
                  <a:tcPr/>
                </a:tc>
                <a:tc>
                  <a:txBody>
                    <a:bodyPr/>
                    <a:lstStyle/>
                    <a:p>
                      <a:pPr algn="l" fontAlgn="b"/>
                      <a:r>
                        <a:rPr lang="en-US" sz="2000" b="0" i="0" u="none" strike="noStrike" dirty="0" smtClean="0">
                          <a:solidFill>
                            <a:srgbClr val="000000"/>
                          </a:solidFill>
                          <a:latin typeface="+mj-lt"/>
                        </a:rPr>
                        <a:t>Atwater </a:t>
                      </a:r>
                      <a:r>
                        <a:rPr lang="en-US" sz="2000" b="0" i="0" u="none" strike="noStrike" dirty="0">
                          <a:solidFill>
                            <a:srgbClr val="000000"/>
                          </a:solidFill>
                          <a:latin typeface="+mj-lt"/>
                        </a:rPr>
                        <a:t>7 -&gt; Concordia 8 -&gt; Vendome 13 -&gt; Cote-</a:t>
                      </a:r>
                      <a:r>
                        <a:rPr lang="en-US" sz="2000" b="0" i="0" u="none" strike="noStrike" dirty="0" err="1">
                          <a:solidFill>
                            <a:srgbClr val="000000"/>
                          </a:solidFill>
                          <a:latin typeface="+mj-lt"/>
                        </a:rPr>
                        <a:t>Vertu</a:t>
                      </a:r>
                      <a:r>
                        <a:rPr lang="en-US" sz="2000" b="0" i="0" u="none" strike="noStrike" dirty="0">
                          <a:solidFill>
                            <a:srgbClr val="000000"/>
                          </a:solidFill>
                          <a:latin typeface="+mj-lt"/>
                        </a:rPr>
                        <a:t> 18 -&gt; </a:t>
                      </a:r>
                      <a:r>
                        <a:rPr lang="en-US" sz="2000" b="0" i="0" u="none" strike="noStrike" dirty="0" smtClean="0">
                          <a:solidFill>
                            <a:srgbClr val="000000"/>
                          </a:solidFill>
                          <a:latin typeface="+mj-lt"/>
                        </a:rPr>
                        <a:t>Atwater </a:t>
                      </a:r>
                      <a:r>
                        <a:rPr lang="en-US" sz="2000" b="0" i="0" u="none" strike="noStrike" dirty="0">
                          <a:solidFill>
                            <a:srgbClr val="000000"/>
                          </a:solidFill>
                          <a:latin typeface="+mj-lt"/>
                        </a:rPr>
                        <a:t>20</a:t>
                      </a:r>
                    </a:p>
                  </a:txBody>
                  <a:tcPr marL="9525" marR="9525" marT="9525" marB="0" anchor="b"/>
                </a:tc>
                <a:tc>
                  <a:txBody>
                    <a:bodyPr/>
                    <a:lstStyle/>
                    <a:p>
                      <a:r>
                        <a:rPr lang="en-US" sz="2000" dirty="0" smtClean="0">
                          <a:solidFill>
                            <a:srgbClr val="FF0000"/>
                          </a:solidFill>
                          <a:latin typeface="+mj-lt"/>
                        </a:rPr>
                        <a:t>Julie</a:t>
                      </a:r>
                      <a:endParaRPr lang="en-US" sz="2000" dirty="0">
                        <a:solidFill>
                          <a:srgbClr val="FF0000"/>
                        </a:solidFill>
                        <a:latin typeface="+mj-lt"/>
                      </a:endParaRPr>
                    </a:p>
                  </a:txBody>
                  <a:tcPr/>
                </a:tc>
                <a:tc>
                  <a:txBody>
                    <a:bodyPr/>
                    <a:lstStyle/>
                    <a:p>
                      <a:r>
                        <a:rPr lang="en-US" sz="2000" dirty="0" smtClean="0">
                          <a:latin typeface="+mj-lt"/>
                        </a:rPr>
                        <a:t>HIV</a:t>
                      </a:r>
                      <a:endParaRPr lang="en-US" sz="2000" dirty="0">
                        <a:latin typeface="+mj-lt"/>
                      </a:endParaRPr>
                    </a:p>
                  </a:txBody>
                  <a:tcPr/>
                </a:tc>
              </a:tr>
            </a:tbl>
          </a:graphicData>
        </a:graphic>
      </p:graphicFrame>
      <p:sp>
        <p:nvSpPr>
          <p:cNvPr id="5" name="Slide Number Placeholder 4"/>
          <p:cNvSpPr>
            <a:spLocks noGrp="1"/>
          </p:cNvSpPr>
          <p:nvPr>
            <p:ph type="sldNum" sz="quarter" idx="12"/>
          </p:nvPr>
        </p:nvSpPr>
        <p:spPr/>
        <p:txBody>
          <a:bodyPr/>
          <a:lstStyle/>
          <a:p>
            <a:fld id="{F387D185-59DE-4445-8283-CDDBB281E2D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A simple Attack</a:t>
            </a:r>
          </a:p>
        </p:txBody>
      </p:sp>
      <p:graphicFrame>
        <p:nvGraphicFramePr>
          <p:cNvPr id="12" name="Content Placeholder 11"/>
          <p:cNvGraphicFramePr>
            <a:graphicFrameLocks noGrp="1"/>
          </p:cNvGraphicFramePr>
          <p:nvPr>
            <p:ph idx="1"/>
          </p:nvPr>
        </p:nvGraphicFramePr>
        <p:xfrm>
          <a:off x="457200" y="1600200"/>
          <a:ext cx="8229600" cy="3020695"/>
        </p:xfrm>
        <a:graphic>
          <a:graphicData uri="http://schemas.openxmlformats.org/drawingml/2006/table">
            <a:tbl>
              <a:tblPr firstRow="1" bandRow="1">
                <a:tableStyleId>{5C22544A-7EE6-4342-B048-85BDC9FD1C3A}</a:tableStyleId>
              </a:tblPr>
              <a:tblGrid>
                <a:gridCol w="762000"/>
                <a:gridCol w="6400800"/>
                <a:gridCol w="1066800"/>
              </a:tblGrid>
              <a:tr h="370840">
                <a:tc>
                  <a:txBody>
                    <a:bodyPr/>
                    <a:lstStyle/>
                    <a:p>
                      <a:r>
                        <a:rPr lang="en-US" dirty="0" smtClean="0"/>
                        <a:t>EPC</a:t>
                      </a:r>
                      <a:endParaRPr lang="en-US" dirty="0"/>
                    </a:p>
                  </a:txBody>
                  <a:tcPr/>
                </a:tc>
                <a:tc>
                  <a:txBody>
                    <a:bodyPr/>
                    <a:lstStyle/>
                    <a:p>
                      <a:r>
                        <a:rPr lang="en-US" dirty="0" smtClean="0"/>
                        <a:t>Path</a:t>
                      </a:r>
                      <a:endParaRPr lang="en-US" dirty="0"/>
                    </a:p>
                  </a:txBody>
                  <a:tcPr/>
                </a:tc>
                <a:tc>
                  <a:txBody>
                    <a:bodyPr/>
                    <a:lstStyle/>
                    <a:p>
                      <a:r>
                        <a:rPr lang="en-US" dirty="0" smtClean="0"/>
                        <a:t>Diagnose</a:t>
                      </a:r>
                      <a:endParaRPr lang="en-US" dirty="0"/>
                    </a:p>
                  </a:txBody>
                  <a:tcPr/>
                </a:tc>
              </a:tr>
              <a:tr h="370840">
                <a:tc>
                  <a:txBody>
                    <a:bodyPr/>
                    <a:lstStyle/>
                    <a:p>
                      <a:r>
                        <a:rPr lang="en-US" sz="2000" dirty="0" smtClean="0">
                          <a:latin typeface="+mj-lt"/>
                        </a:rPr>
                        <a:t>1</a:t>
                      </a:r>
                      <a:endParaRPr lang="en-US" sz="2000" dirty="0">
                        <a:latin typeface="+mj-lt"/>
                      </a:endParaRPr>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2000" b="0" i="0" u="none" strike="noStrike" kern="1200" dirty="0" smtClean="0">
                          <a:solidFill>
                            <a:srgbClr val="000000"/>
                          </a:solidFill>
                          <a:latin typeface="+mn-lt"/>
                          <a:ea typeface="+mn-ea"/>
                          <a:cs typeface="+mn-cs"/>
                        </a:rPr>
                        <a:t>McGill  7 -&gt; Concordia 8 -&gt; McGill 17  </a:t>
                      </a:r>
                    </a:p>
                  </a:txBody>
                  <a:tcPr marL="9525" marR="9525" marT="9525" marB="0" anchor="b"/>
                </a:tc>
                <a:tc>
                  <a:txBody>
                    <a:bodyPr/>
                    <a:lstStyle/>
                    <a:p>
                      <a:r>
                        <a:rPr lang="en-US" sz="2000" dirty="0" smtClean="0">
                          <a:latin typeface="+mj-lt"/>
                        </a:rPr>
                        <a:t>Flu</a:t>
                      </a:r>
                      <a:endParaRPr lang="en-US" sz="2000" dirty="0">
                        <a:latin typeface="+mj-lt"/>
                      </a:endParaRPr>
                    </a:p>
                  </a:txBody>
                  <a:tcPr/>
                </a:tc>
              </a:tr>
              <a:tr h="370840">
                <a:tc>
                  <a:txBody>
                    <a:bodyPr/>
                    <a:lstStyle/>
                    <a:p>
                      <a:r>
                        <a:rPr lang="en-US" sz="2000" dirty="0" smtClean="0">
                          <a:latin typeface="+mj-lt"/>
                        </a:rPr>
                        <a:t>2</a:t>
                      </a:r>
                      <a:endParaRPr lang="en-US" sz="2000" dirty="0">
                        <a:latin typeface="+mj-lt"/>
                      </a:endParaRPr>
                    </a:p>
                  </a:txBody>
                  <a:tcPr/>
                </a:tc>
                <a:tc>
                  <a:txBody>
                    <a:bodyPr/>
                    <a:lstStyle/>
                    <a:p>
                      <a:pPr algn="l" fontAlgn="b"/>
                      <a:r>
                        <a:rPr lang="en-US" sz="2000" b="0" i="0" u="none" strike="noStrike" dirty="0" smtClean="0">
                          <a:solidFill>
                            <a:srgbClr val="000000"/>
                          </a:solidFill>
                          <a:latin typeface="+mj-lt"/>
                        </a:rPr>
                        <a:t>Atwater </a:t>
                      </a:r>
                      <a:r>
                        <a:rPr lang="en-US" sz="2000" b="0" i="0" u="none" strike="noStrike" dirty="0">
                          <a:solidFill>
                            <a:srgbClr val="000000"/>
                          </a:solidFill>
                          <a:latin typeface="+mj-lt"/>
                        </a:rPr>
                        <a:t>7 -&gt; Concordia 8 -&gt; Vendome 13 -&gt; Cote-</a:t>
                      </a:r>
                      <a:r>
                        <a:rPr lang="en-US" sz="2000" b="0" i="0" u="none" strike="noStrike" dirty="0" err="1">
                          <a:solidFill>
                            <a:srgbClr val="000000"/>
                          </a:solidFill>
                          <a:latin typeface="+mj-lt"/>
                        </a:rPr>
                        <a:t>Vertu</a:t>
                      </a:r>
                      <a:r>
                        <a:rPr lang="en-US" sz="2000" b="0" i="0" u="none" strike="noStrike" dirty="0">
                          <a:solidFill>
                            <a:srgbClr val="000000"/>
                          </a:solidFill>
                          <a:latin typeface="+mj-lt"/>
                        </a:rPr>
                        <a:t> 18  -&gt; St-</a:t>
                      </a:r>
                      <a:r>
                        <a:rPr lang="en-US" sz="2000" b="0" i="0" u="none" strike="noStrike" dirty="0" err="1">
                          <a:solidFill>
                            <a:srgbClr val="000000"/>
                          </a:solidFill>
                          <a:latin typeface="+mj-lt"/>
                        </a:rPr>
                        <a:t>Larent</a:t>
                      </a:r>
                      <a:r>
                        <a:rPr lang="en-US" sz="2000" b="0" i="0" u="none" strike="noStrike" dirty="0">
                          <a:solidFill>
                            <a:srgbClr val="000000"/>
                          </a:solidFill>
                          <a:latin typeface="+mj-lt"/>
                        </a:rPr>
                        <a:t>  22 </a:t>
                      </a:r>
                    </a:p>
                  </a:txBody>
                  <a:tcPr marL="9525" marR="9525" marT="9525" marB="0" anchor="b"/>
                </a:tc>
                <a:tc>
                  <a:txBody>
                    <a:bodyPr/>
                    <a:lstStyle/>
                    <a:p>
                      <a:r>
                        <a:rPr lang="en-US" sz="2000" dirty="0" smtClean="0">
                          <a:latin typeface="+mj-lt"/>
                        </a:rPr>
                        <a:t>HIV</a:t>
                      </a:r>
                      <a:endParaRPr lang="en-US" sz="2000" dirty="0">
                        <a:latin typeface="+mj-lt"/>
                      </a:endParaRPr>
                    </a:p>
                  </a:txBody>
                  <a:tcPr/>
                </a:tc>
              </a:tr>
              <a:tr h="370840">
                <a:tc>
                  <a:txBody>
                    <a:bodyPr/>
                    <a:lstStyle/>
                    <a:p>
                      <a:r>
                        <a:rPr lang="en-US" sz="2000" dirty="0" smtClean="0">
                          <a:latin typeface="+mj-lt"/>
                        </a:rPr>
                        <a:t>3</a:t>
                      </a:r>
                      <a:endParaRPr lang="en-US" sz="2000" dirty="0">
                        <a:latin typeface="+mj-lt"/>
                      </a:endParaRPr>
                    </a:p>
                  </a:txBody>
                  <a:tcPr/>
                </a:tc>
                <a:tc>
                  <a:txBody>
                    <a:bodyPr/>
                    <a:lstStyle/>
                    <a:p>
                      <a:pPr algn="l" fontAlgn="b"/>
                      <a:r>
                        <a:rPr lang="fr-FR" sz="2000" b="0" i="0" u="none" strike="noStrike" dirty="0" err="1">
                          <a:solidFill>
                            <a:srgbClr val="000000"/>
                          </a:solidFill>
                          <a:latin typeface="+mj-lt"/>
                        </a:rPr>
                        <a:t>Lassale</a:t>
                      </a:r>
                      <a:r>
                        <a:rPr lang="fr-FR" sz="2000" b="0" i="0" u="none" strike="noStrike" dirty="0">
                          <a:solidFill>
                            <a:srgbClr val="000000"/>
                          </a:solidFill>
                          <a:latin typeface="+mj-lt"/>
                        </a:rPr>
                        <a:t> 8 -&gt; Concordia 9 -&gt; Snowdon 18 -&gt; Place -D'</a:t>
                      </a:r>
                      <a:r>
                        <a:rPr lang="fr-FR" sz="2000" b="0" i="0" u="none" strike="noStrike" dirty="0" err="1">
                          <a:solidFill>
                            <a:srgbClr val="000000"/>
                          </a:solidFill>
                          <a:latin typeface="+mj-lt"/>
                        </a:rPr>
                        <a:t>Arms</a:t>
                      </a:r>
                      <a:r>
                        <a:rPr lang="fr-FR" sz="2000" b="0" i="0" u="none" strike="noStrike" dirty="0">
                          <a:solidFill>
                            <a:srgbClr val="000000"/>
                          </a:solidFill>
                          <a:latin typeface="+mj-lt"/>
                        </a:rPr>
                        <a:t> 19  -&gt; </a:t>
                      </a:r>
                      <a:r>
                        <a:rPr lang="fr-FR" sz="2000" b="0" i="0" u="none" strike="noStrike" dirty="0" err="1">
                          <a:solidFill>
                            <a:srgbClr val="000000"/>
                          </a:solidFill>
                          <a:latin typeface="+mj-lt"/>
                        </a:rPr>
                        <a:t>Longueul</a:t>
                      </a:r>
                      <a:r>
                        <a:rPr lang="fr-FR" sz="2000" b="0" i="0" u="none" strike="noStrike" dirty="0">
                          <a:solidFill>
                            <a:srgbClr val="000000"/>
                          </a:solidFill>
                          <a:latin typeface="+mj-lt"/>
                        </a:rPr>
                        <a:t> 24  </a:t>
                      </a:r>
                    </a:p>
                  </a:txBody>
                  <a:tcPr marL="9525" marR="9525" marT="9525" marB="0" anchor="b"/>
                </a:tc>
                <a:tc>
                  <a:txBody>
                    <a:bodyPr/>
                    <a:lstStyle/>
                    <a:p>
                      <a:r>
                        <a:rPr lang="en-US" sz="2000" dirty="0" smtClean="0">
                          <a:latin typeface="+mj-lt"/>
                        </a:rPr>
                        <a:t>Flu</a:t>
                      </a:r>
                      <a:endParaRPr lang="en-US" sz="2000" dirty="0">
                        <a:latin typeface="+mj-lt"/>
                      </a:endParaRPr>
                    </a:p>
                  </a:txBody>
                  <a:tcPr/>
                </a:tc>
              </a:tr>
              <a:tr h="370840">
                <a:tc>
                  <a:txBody>
                    <a:bodyPr/>
                    <a:lstStyle/>
                    <a:p>
                      <a:r>
                        <a:rPr lang="en-US" sz="2000" dirty="0" smtClean="0">
                          <a:latin typeface="+mj-lt"/>
                        </a:rPr>
                        <a:t>4</a:t>
                      </a:r>
                      <a:endParaRPr lang="en-US" sz="2000" dirty="0">
                        <a:latin typeface="+mj-lt"/>
                      </a:endParaRPr>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pt-BR" sz="2000" b="0" i="0" u="none" strike="noStrike" kern="1200" dirty="0" smtClean="0">
                          <a:solidFill>
                            <a:srgbClr val="000000"/>
                          </a:solidFill>
                          <a:latin typeface="+mn-lt"/>
                          <a:ea typeface="+mn-ea"/>
                          <a:cs typeface="+mn-cs"/>
                        </a:rPr>
                        <a:t>Cote-vertu 7 -&gt; Concordia 8 -&gt; Cote-Vertu 7</a:t>
                      </a:r>
                    </a:p>
                  </a:txBody>
                  <a:tcPr marL="9525" marR="9525" marT="9525" marB="0" anchor="b"/>
                </a:tc>
                <a:tc>
                  <a:txBody>
                    <a:bodyPr/>
                    <a:lstStyle/>
                    <a:p>
                      <a:r>
                        <a:rPr lang="en-US" sz="2000" dirty="0" smtClean="0">
                          <a:latin typeface="+mj-lt"/>
                        </a:rPr>
                        <a:t>SARS</a:t>
                      </a:r>
                      <a:endParaRPr lang="en-US" sz="2000" dirty="0">
                        <a:latin typeface="+mj-lt"/>
                      </a:endParaRPr>
                    </a:p>
                  </a:txBody>
                  <a:tcPr/>
                </a:tc>
              </a:tr>
              <a:tr h="370840">
                <a:tc>
                  <a:txBody>
                    <a:bodyPr/>
                    <a:lstStyle/>
                    <a:p>
                      <a:r>
                        <a:rPr lang="en-US" sz="2000" dirty="0" smtClean="0">
                          <a:latin typeface="+mj-lt"/>
                        </a:rPr>
                        <a:t>5</a:t>
                      </a:r>
                      <a:endParaRPr lang="en-US" sz="2000" dirty="0">
                        <a:latin typeface="+mj-lt"/>
                      </a:endParaRPr>
                    </a:p>
                  </a:txBody>
                  <a:tcPr/>
                </a:tc>
                <a:tc>
                  <a:txBody>
                    <a:bodyPr/>
                    <a:lstStyle/>
                    <a:p>
                      <a:pPr algn="l" fontAlgn="b"/>
                      <a:r>
                        <a:rPr lang="en-US" sz="2000" b="0" i="0" u="none" strike="noStrike" dirty="0" smtClean="0">
                          <a:solidFill>
                            <a:srgbClr val="000000"/>
                          </a:solidFill>
                          <a:latin typeface="+mj-lt"/>
                        </a:rPr>
                        <a:t>Atwater </a:t>
                      </a:r>
                      <a:r>
                        <a:rPr lang="en-US" sz="2000" b="0" i="0" u="none" strike="noStrike" dirty="0">
                          <a:solidFill>
                            <a:srgbClr val="000000"/>
                          </a:solidFill>
                          <a:latin typeface="+mj-lt"/>
                        </a:rPr>
                        <a:t>7 -&gt; Concordia 8 -&gt; Vendome 13 -&gt; Cote-</a:t>
                      </a:r>
                      <a:r>
                        <a:rPr lang="en-US" sz="2000" b="0" i="0" u="none" strike="noStrike" dirty="0" err="1">
                          <a:solidFill>
                            <a:srgbClr val="000000"/>
                          </a:solidFill>
                          <a:latin typeface="+mj-lt"/>
                        </a:rPr>
                        <a:t>Vertu</a:t>
                      </a:r>
                      <a:r>
                        <a:rPr lang="en-US" sz="2000" b="0" i="0" u="none" strike="noStrike" dirty="0">
                          <a:solidFill>
                            <a:srgbClr val="000000"/>
                          </a:solidFill>
                          <a:latin typeface="+mj-lt"/>
                        </a:rPr>
                        <a:t> 18 -&gt; </a:t>
                      </a:r>
                      <a:r>
                        <a:rPr lang="en-US" sz="2000" b="0" i="0" u="none" strike="noStrike" dirty="0" smtClean="0">
                          <a:solidFill>
                            <a:srgbClr val="000000"/>
                          </a:solidFill>
                          <a:latin typeface="+mj-lt"/>
                        </a:rPr>
                        <a:t>Atwater </a:t>
                      </a:r>
                      <a:r>
                        <a:rPr lang="en-US" sz="2000" b="0" i="0" u="none" strike="noStrike" dirty="0">
                          <a:solidFill>
                            <a:srgbClr val="000000"/>
                          </a:solidFill>
                          <a:latin typeface="+mj-lt"/>
                        </a:rPr>
                        <a:t>20</a:t>
                      </a:r>
                    </a:p>
                  </a:txBody>
                  <a:tcPr marL="9525" marR="9525" marT="9525" marB="0" anchor="b"/>
                </a:tc>
                <a:tc>
                  <a:txBody>
                    <a:bodyPr/>
                    <a:lstStyle/>
                    <a:p>
                      <a:r>
                        <a:rPr lang="en-US" sz="2000" dirty="0" smtClean="0">
                          <a:latin typeface="+mj-lt"/>
                        </a:rPr>
                        <a:t>HIV</a:t>
                      </a:r>
                      <a:endParaRPr lang="en-US" sz="2000" dirty="0">
                        <a:latin typeface="+mj-lt"/>
                      </a:endParaRPr>
                    </a:p>
                  </a:txBody>
                  <a:tcPr/>
                </a:tc>
              </a:tr>
            </a:tbl>
          </a:graphicData>
        </a:graphic>
      </p:graphicFrame>
      <p:sp>
        <p:nvSpPr>
          <p:cNvPr id="5" name="Slide Number Placeholder 4"/>
          <p:cNvSpPr>
            <a:spLocks noGrp="1"/>
          </p:cNvSpPr>
          <p:nvPr>
            <p:ph type="sldNum" sz="quarter" idx="12"/>
          </p:nvPr>
        </p:nvSpPr>
        <p:spPr/>
        <p:txBody>
          <a:bodyPr/>
          <a:lstStyle/>
          <a:p>
            <a:fld id="{F387D185-59DE-4445-8283-CDDBB281E2D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RFID Data Privacy Threats</a:t>
            </a:r>
          </a:p>
        </p:txBody>
      </p:sp>
      <p:sp>
        <p:nvSpPr>
          <p:cNvPr id="3076" name="Rectangle 3"/>
          <p:cNvSpPr>
            <a:spLocks noGrp="1" noChangeArrowheads="1"/>
          </p:cNvSpPr>
          <p:nvPr>
            <p:ph idx="1"/>
          </p:nvPr>
        </p:nvSpPr>
        <p:spPr>
          <a:xfrm>
            <a:off x="457200" y="1295400"/>
            <a:ext cx="8229600" cy="4525963"/>
          </a:xfrm>
        </p:spPr>
        <p:txBody>
          <a:bodyPr>
            <a:normAutofit fontScale="62500" lnSpcReduction="20000"/>
          </a:bodyPr>
          <a:lstStyle/>
          <a:p>
            <a:r>
              <a:rPr lang="en-US" sz="4000" dirty="0" smtClean="0"/>
              <a:t>Record  Linkage </a:t>
            </a:r>
          </a:p>
          <a:p>
            <a:pPr>
              <a:buNone/>
            </a:pPr>
            <a:r>
              <a:rPr lang="en-US" sz="4000" dirty="0" smtClean="0"/>
              <a:t>     If a path in the table is so specific that not many people match it, releasing the RFID data may lead to linking the victim's record, and therefore, her contracted diagnosis.</a:t>
            </a:r>
          </a:p>
          <a:p>
            <a:r>
              <a:rPr lang="en-US" sz="4000" dirty="0" smtClean="0"/>
              <a:t> Attribute Linkage</a:t>
            </a:r>
          </a:p>
          <a:p>
            <a:pPr>
              <a:buNone/>
            </a:pPr>
            <a:r>
              <a:rPr lang="en-US" sz="4000" dirty="0" smtClean="0"/>
              <a:t>     If a sensitive value occurs frequently together with some combination of pairs, then the sensitive information can be inferred from such combination even though the exact record of the victim cannot be identified.</a:t>
            </a:r>
          </a:p>
          <a:p>
            <a:pPr>
              <a:buNone/>
            </a:pPr>
            <a:endParaRPr lang="en-US" dirty="0" smtClean="0"/>
          </a:p>
          <a:p>
            <a:pPr>
              <a:buNone/>
            </a:pPr>
            <a:r>
              <a:rPr lang="en-US" sz="5800" dirty="0" smtClean="0">
                <a:solidFill>
                  <a:srgbClr val="FF0000"/>
                </a:solidFill>
              </a:rPr>
              <a:t>   Our Goal: preserving data privacy while preserving data usefulness</a:t>
            </a:r>
          </a:p>
          <a:p>
            <a:pPr>
              <a:buNone/>
            </a:pPr>
            <a:endParaRPr lang="en-US"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rmAutofit fontScale="90000"/>
          </a:bodyPr>
          <a:lstStyle/>
          <a:p>
            <a:pPr algn="l"/>
            <a:r>
              <a:rPr lang="en-US" dirty="0" smtClean="0"/>
              <a:t>Problem of Traditional K-Anonymity in high dimensional, sparse data</a:t>
            </a:r>
          </a:p>
        </p:txBody>
      </p:sp>
      <p:sp>
        <p:nvSpPr>
          <p:cNvPr id="3076" name="Rectangle 3"/>
          <p:cNvSpPr>
            <a:spLocks noGrp="1" noChangeArrowheads="1"/>
          </p:cNvSpPr>
          <p:nvPr>
            <p:ph idx="1"/>
          </p:nvPr>
        </p:nvSpPr>
        <p:spPr>
          <a:xfrm>
            <a:off x="457200" y="1371600"/>
            <a:ext cx="8229600" cy="4754563"/>
          </a:xfrm>
        </p:spPr>
        <p:txBody>
          <a:bodyPr>
            <a:normAutofit fontScale="92500"/>
          </a:bodyPr>
          <a:lstStyle/>
          <a:p>
            <a:pPr eaLnBrk="1" hangingPunct="1"/>
            <a:r>
              <a:rPr lang="en-US" dirty="0" smtClean="0"/>
              <a:t>Increasing the number of attributes will increase the information loss(ex: 50x12=600 dimension)</a:t>
            </a:r>
          </a:p>
          <a:p>
            <a:pPr eaLnBrk="1" hangingPunct="1"/>
            <a:r>
              <a:rPr lang="en-US" dirty="0" smtClean="0"/>
              <a:t>High Distortion Rate</a:t>
            </a:r>
          </a:p>
          <a:p>
            <a:pPr eaLnBrk="1" hangingPunct="1"/>
            <a:r>
              <a:rPr lang="en-US" dirty="0" smtClean="0"/>
              <a:t>Assume attacker prior knowledge is bounded by at most L pairs of location and timestamp</a:t>
            </a:r>
          </a:p>
          <a:p>
            <a:pPr eaLnBrk="1" hangingPunct="1"/>
            <a:r>
              <a:rPr lang="en-US" dirty="0" smtClean="0"/>
              <a:t>Ensure every possible subsequence q with maximum length L in any path a RFID data table is shared by at least K records and confidence to infer sensitive value not more than C.</a:t>
            </a:r>
          </a:p>
          <a:p>
            <a:pPr eaLnBrk="1" hangingPunct="1">
              <a:buNone/>
            </a:pPr>
            <a:endParaRPr lang="en-US" dirty="0" smtClean="0"/>
          </a:p>
          <a:p>
            <a:pPr eaLnBrk="1" hangingPunct="1">
              <a:buNone/>
            </a:pPr>
            <a:endParaRPr lang="en-US"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LK Anonymity</a:t>
            </a:r>
          </a:p>
        </p:txBody>
      </p:sp>
      <p:sp>
        <p:nvSpPr>
          <p:cNvPr id="3076" name="Rectangle 3"/>
          <p:cNvSpPr>
            <a:spLocks noGrp="1" noChangeArrowheads="1"/>
          </p:cNvSpPr>
          <p:nvPr>
            <p:ph idx="1"/>
          </p:nvPr>
        </p:nvSpPr>
        <p:spPr>
          <a:xfrm>
            <a:off x="609600" y="1600200"/>
            <a:ext cx="8229600" cy="4525963"/>
          </a:xfrm>
        </p:spPr>
        <p:txBody>
          <a:bodyPr>
            <a:normAutofit lnSpcReduction="10000"/>
          </a:bodyPr>
          <a:lstStyle/>
          <a:p>
            <a:pPr>
              <a:buNone/>
            </a:pPr>
            <a:r>
              <a:rPr lang="en-US" dirty="0" smtClean="0"/>
              <a:t>    An object-specific path table T satisfies LK anonymity if and only if |G(q)| ≥ K  for any subsequence q with |q| ≤ L of any path in T, where K is a positive anonymity threshold.</a:t>
            </a:r>
          </a:p>
          <a:p>
            <a:pPr>
              <a:buNone/>
            </a:pPr>
            <a:r>
              <a:rPr lang="en-US" dirty="0" smtClean="0"/>
              <a:t>    </a:t>
            </a:r>
          </a:p>
          <a:p>
            <a:pPr>
              <a:buNone/>
            </a:pPr>
            <a:r>
              <a:rPr lang="en-US" dirty="0" smtClean="0"/>
              <a:t>    IG(q)I is the adversary prior knowledge that could identify a group of record in T. </a:t>
            </a:r>
          </a:p>
          <a:p>
            <a:pPr>
              <a:buNone/>
            </a:pPr>
            <a:r>
              <a:rPr lang="en-US" dirty="0" smtClean="0"/>
              <a:t>    </a:t>
            </a:r>
          </a:p>
          <a:p>
            <a:pPr>
              <a:buNone/>
            </a:pPr>
            <a:r>
              <a:rPr lang="en-US" dirty="0" smtClean="0"/>
              <a:t>    </a:t>
            </a:r>
          </a:p>
          <a:p>
            <a:pPr>
              <a:buNone/>
            </a:pPr>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LC Dilution</a:t>
            </a:r>
          </a:p>
        </p:txBody>
      </p:sp>
      <p:sp>
        <p:nvSpPr>
          <p:cNvPr id="3076" name="Rectangle 3"/>
          <p:cNvSpPr>
            <a:spLocks noGrp="1" noChangeArrowheads="1"/>
          </p:cNvSpPr>
          <p:nvPr>
            <p:ph idx="1"/>
          </p:nvPr>
        </p:nvSpPr>
        <p:spPr/>
        <p:txBody>
          <a:bodyPr>
            <a:normAutofit lnSpcReduction="10000"/>
          </a:bodyPr>
          <a:lstStyle/>
          <a:p>
            <a:pPr>
              <a:buNone/>
            </a:pPr>
            <a:r>
              <a:rPr lang="en-US" dirty="0" smtClean="0"/>
              <a:t>    Let S be a set of data holder-specified sensitive values from sensitive attributes  S</a:t>
            </a:r>
            <a:r>
              <a:rPr lang="en-US" baseline="-25000" dirty="0" smtClean="0"/>
              <a:t>1</a:t>
            </a:r>
            <a:r>
              <a:rPr lang="en-US" dirty="0" smtClean="0"/>
              <a:t>,…,S</a:t>
            </a:r>
            <a:r>
              <a:rPr lang="en-US" baseline="-25000" dirty="0" smtClean="0"/>
              <a:t>m</a:t>
            </a:r>
            <a:r>
              <a:rPr lang="en-US" dirty="0" smtClean="0"/>
              <a:t>. An object-specific path table T </a:t>
            </a:r>
            <a:r>
              <a:rPr lang="en-US" i="1" dirty="0" smtClean="0"/>
              <a:t>satisfies </a:t>
            </a:r>
            <a:r>
              <a:rPr lang="en-US" dirty="0" smtClean="0"/>
              <a:t>LC-dilution</a:t>
            </a:r>
            <a:r>
              <a:rPr lang="en-US" i="1" dirty="0" smtClean="0"/>
              <a:t> </a:t>
            </a:r>
            <a:r>
              <a:rPr lang="en-US" dirty="0" smtClean="0"/>
              <a:t>if and only if Conf(</a:t>
            </a:r>
            <a:r>
              <a:rPr lang="en-US" dirty="0" err="1" smtClean="0"/>
              <a:t>s|G</a:t>
            </a:r>
            <a:r>
              <a:rPr lang="en-US" dirty="0" smtClean="0"/>
              <a:t>(q)) ≤ C for any s   </a:t>
            </a:r>
            <a:r>
              <a:rPr lang="en-US" dirty="0" err="1" smtClean="0"/>
              <a:t>S</a:t>
            </a:r>
            <a:r>
              <a:rPr lang="en-US" dirty="0" smtClean="0"/>
              <a:t> and for any subsequence q with |q| &lt; L  of any path in T, where 0  ≤C ≤ 1 is a confidence threshold.</a:t>
            </a:r>
          </a:p>
          <a:p>
            <a:pPr>
              <a:buNone/>
            </a:pPr>
            <a:r>
              <a:rPr lang="en-US" dirty="0" smtClean="0"/>
              <a:t>    Conf(</a:t>
            </a:r>
            <a:r>
              <a:rPr lang="en-US" dirty="0" err="1" smtClean="0"/>
              <a:t>s|G</a:t>
            </a:r>
            <a:r>
              <a:rPr lang="en-US" dirty="0" smtClean="0"/>
              <a:t>(q)) is the percentage of the records in IG(q)I containing S.</a:t>
            </a:r>
          </a:p>
          <a:p>
            <a:pPr>
              <a:buNone/>
            </a:pPr>
            <a:endParaRPr lang="en-US"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19</a:t>
            </a:fld>
            <a:endParaRPr lang="en-US"/>
          </a:p>
        </p:txBody>
      </p:sp>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31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3581400"/>
            <a:ext cx="266700" cy="573405"/>
          </a:xfrm>
          <a:prstGeom prst="rect">
            <a:avLst/>
          </a:prstGeom>
          <a:noFill/>
        </p:spPr>
      </p:pic>
      <p:sp>
        <p:nvSpPr>
          <p:cNvPr id="93187"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Agenda</a:t>
            </a:r>
          </a:p>
        </p:txBody>
      </p:sp>
      <p:sp>
        <p:nvSpPr>
          <p:cNvPr id="3076" name="Rectangle 3"/>
          <p:cNvSpPr>
            <a:spLocks noGrp="1" noChangeArrowheads="1"/>
          </p:cNvSpPr>
          <p:nvPr>
            <p:ph idx="1"/>
          </p:nvPr>
        </p:nvSpPr>
        <p:spPr/>
        <p:txBody>
          <a:bodyPr/>
          <a:lstStyle/>
          <a:p>
            <a:pPr eaLnBrk="1" hangingPunct="1"/>
            <a:r>
              <a:rPr lang="en-US" dirty="0" smtClean="0"/>
              <a:t>What is RFID ?</a:t>
            </a:r>
          </a:p>
          <a:p>
            <a:pPr eaLnBrk="1" hangingPunct="1"/>
            <a:r>
              <a:rPr lang="en-US" dirty="0" smtClean="0"/>
              <a:t>Privacy Threats</a:t>
            </a:r>
          </a:p>
          <a:p>
            <a:pPr eaLnBrk="1" hangingPunct="1"/>
            <a:r>
              <a:rPr lang="en-US" dirty="0" smtClean="0"/>
              <a:t>Privacy Protection Model – LKC Model</a:t>
            </a:r>
          </a:p>
          <a:p>
            <a:pPr eaLnBrk="1" hangingPunct="1"/>
            <a:r>
              <a:rPr lang="en-US" dirty="0" smtClean="0"/>
              <a:t>Efficient Algorithm</a:t>
            </a:r>
          </a:p>
          <a:p>
            <a:pPr eaLnBrk="1" hangingPunct="1"/>
            <a:r>
              <a:rPr lang="en-US" dirty="0" smtClean="0"/>
              <a:t>Empirical Study</a:t>
            </a:r>
          </a:p>
          <a:p>
            <a:pPr eaLnBrk="1" hangingPunct="1"/>
            <a:r>
              <a:rPr lang="en-US" dirty="0" smtClean="0"/>
              <a:t>Conclusion and Future Work</a:t>
            </a:r>
          </a:p>
        </p:txBody>
      </p:sp>
      <p:sp>
        <p:nvSpPr>
          <p:cNvPr id="5" name="Slide Number Placeholder 4"/>
          <p:cNvSpPr>
            <a:spLocks noGrp="1"/>
          </p:cNvSpPr>
          <p:nvPr>
            <p:ph type="sldNum" sz="quarter" idx="12"/>
          </p:nvPr>
        </p:nvSpPr>
        <p:spPr/>
        <p:txBody>
          <a:bodyPr/>
          <a:lstStyle/>
          <a:p>
            <a:fld id="{F387D185-59DE-4445-8283-CDDBB281E2D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LKC Privacy</a:t>
            </a:r>
          </a:p>
        </p:txBody>
      </p:sp>
      <p:sp>
        <p:nvSpPr>
          <p:cNvPr id="3076" name="Rectangle 3"/>
          <p:cNvSpPr>
            <a:spLocks noGrp="1" noChangeArrowheads="1"/>
          </p:cNvSpPr>
          <p:nvPr>
            <p:ph idx="1"/>
          </p:nvPr>
        </p:nvSpPr>
        <p:spPr/>
        <p:txBody>
          <a:bodyPr/>
          <a:lstStyle/>
          <a:p>
            <a:pPr>
              <a:buNone/>
            </a:pPr>
            <a:r>
              <a:rPr lang="en-US" dirty="0" smtClean="0"/>
              <a:t>    An object-specific path table T </a:t>
            </a:r>
            <a:r>
              <a:rPr lang="en-US" i="1" dirty="0" smtClean="0"/>
              <a:t>satisfies </a:t>
            </a:r>
            <a:r>
              <a:rPr lang="en-US" dirty="0" smtClean="0"/>
              <a:t>LKC-privacy if T satisfies both LK-anonymity and LC-dilution.</a:t>
            </a:r>
          </a:p>
        </p:txBody>
      </p:sp>
      <p:sp>
        <p:nvSpPr>
          <p:cNvPr id="5" name="Slide Number Placeholder 4"/>
          <p:cNvSpPr>
            <a:spLocks noGrp="1"/>
          </p:cNvSpPr>
          <p:nvPr>
            <p:ph type="sldNum" sz="quarter" idx="12"/>
          </p:nvPr>
        </p:nvSpPr>
        <p:spPr/>
        <p:txBody>
          <a:bodyPr/>
          <a:lstStyle/>
          <a:p>
            <a:fld id="{F387D185-59DE-4445-8283-CDDBB281E2D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Problem Definition</a:t>
            </a:r>
          </a:p>
        </p:txBody>
      </p:sp>
      <p:sp>
        <p:nvSpPr>
          <p:cNvPr id="3076" name="Rectangle 3"/>
          <p:cNvSpPr>
            <a:spLocks noGrp="1" noChangeArrowheads="1"/>
          </p:cNvSpPr>
          <p:nvPr>
            <p:ph idx="1"/>
          </p:nvPr>
        </p:nvSpPr>
        <p:spPr/>
        <p:txBody>
          <a:bodyPr/>
          <a:lstStyle/>
          <a:p>
            <a:r>
              <a:rPr lang="en-US" dirty="0" smtClean="0"/>
              <a:t>We can transform an object-specific path table T to satisfy LKC-privacy by performing a sequence of suppressions on selected pairs from </a:t>
            </a:r>
            <a:r>
              <a:rPr lang="en-US" i="1" dirty="0" smtClean="0"/>
              <a:t>T</a:t>
            </a:r>
            <a:r>
              <a:rPr lang="en-US" dirty="0" smtClean="0"/>
              <a:t>. In this paper, we employ global suppression, meaning that if a pair </a:t>
            </a:r>
            <a:r>
              <a:rPr lang="en-US" i="1" dirty="0" smtClean="0"/>
              <a:t>p</a:t>
            </a:r>
            <a:r>
              <a:rPr lang="en-US" dirty="0" smtClean="0"/>
              <a:t> is chosen to be suppressed, all instances of </a:t>
            </a:r>
            <a:r>
              <a:rPr lang="en-US" i="1" dirty="0" smtClean="0"/>
              <a:t>p</a:t>
            </a:r>
            <a:r>
              <a:rPr lang="en-US" dirty="0" smtClean="0"/>
              <a:t> in </a:t>
            </a:r>
            <a:r>
              <a:rPr lang="en-US" i="1" dirty="0" smtClean="0"/>
              <a:t>T</a:t>
            </a:r>
            <a:r>
              <a:rPr lang="en-US" dirty="0" smtClean="0"/>
              <a:t> are suppressed.</a:t>
            </a:r>
          </a:p>
        </p:txBody>
      </p:sp>
      <p:sp>
        <p:nvSpPr>
          <p:cNvPr id="5" name="Slide Number Placeholder 4"/>
          <p:cNvSpPr>
            <a:spLocks noGrp="1"/>
          </p:cNvSpPr>
          <p:nvPr>
            <p:ph type="sldNum" sz="quarter" idx="12"/>
          </p:nvPr>
        </p:nvSpPr>
        <p:spPr/>
        <p:txBody>
          <a:bodyPr/>
          <a:lstStyle/>
          <a:p>
            <a:fld id="{F387D185-59DE-4445-8283-CDDBB281E2DE}"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Algorithm</a:t>
            </a:r>
          </a:p>
        </p:txBody>
      </p:sp>
      <p:sp>
        <p:nvSpPr>
          <p:cNvPr id="3076" name="Rectangle 3"/>
          <p:cNvSpPr>
            <a:spLocks noGrp="1" noChangeArrowheads="1"/>
          </p:cNvSpPr>
          <p:nvPr>
            <p:ph idx="1"/>
          </p:nvPr>
        </p:nvSpPr>
        <p:spPr/>
        <p:txBody>
          <a:bodyPr>
            <a:normAutofit/>
          </a:bodyPr>
          <a:lstStyle/>
          <a:p>
            <a:pPr eaLnBrk="1" hangingPunct="1"/>
            <a:r>
              <a:rPr lang="en-US" sz="4000" dirty="0" smtClean="0"/>
              <a:t>Phase 1 </a:t>
            </a:r>
          </a:p>
          <a:p>
            <a:pPr eaLnBrk="1" hangingPunct="1">
              <a:buNone/>
            </a:pPr>
            <a:r>
              <a:rPr lang="en-US" sz="4000" dirty="0" smtClean="0"/>
              <a:t>    Identifying critical violations</a:t>
            </a:r>
          </a:p>
          <a:p>
            <a:pPr eaLnBrk="1" hangingPunct="1"/>
            <a:r>
              <a:rPr lang="en-US" sz="4000" dirty="0" smtClean="0"/>
              <a:t>Phase 2 </a:t>
            </a:r>
          </a:p>
          <a:p>
            <a:pPr eaLnBrk="1" hangingPunct="1">
              <a:buNone/>
            </a:pPr>
            <a:r>
              <a:rPr lang="en-US" sz="4000" dirty="0" smtClean="0"/>
              <a:t>    Removing critical violations</a:t>
            </a:r>
          </a:p>
        </p:txBody>
      </p:sp>
      <p:sp>
        <p:nvSpPr>
          <p:cNvPr id="5" name="Slide Number Placeholder 4"/>
          <p:cNvSpPr>
            <a:spLocks noGrp="1"/>
          </p:cNvSpPr>
          <p:nvPr>
            <p:ph type="sldNum" sz="quarter" idx="12"/>
          </p:nvPr>
        </p:nvSpPr>
        <p:spPr/>
        <p:txBody>
          <a:bodyPr/>
          <a:lstStyle/>
          <a:p>
            <a:fld id="{F387D185-59DE-4445-8283-CDDBB281E2D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Phase 1-Violation</a:t>
            </a:r>
          </a:p>
        </p:txBody>
      </p:sp>
      <p:sp>
        <p:nvSpPr>
          <p:cNvPr id="3076" name="Rectangle 3"/>
          <p:cNvSpPr>
            <a:spLocks noGrp="1" noChangeArrowheads="1"/>
          </p:cNvSpPr>
          <p:nvPr>
            <p:ph idx="1"/>
          </p:nvPr>
        </p:nvSpPr>
        <p:spPr/>
        <p:txBody>
          <a:bodyPr>
            <a:normAutofit/>
          </a:bodyPr>
          <a:lstStyle/>
          <a:p>
            <a:r>
              <a:rPr lang="en-US" dirty="0" smtClean="0"/>
              <a:t>Let  q be a subsequence of a path in T with |q| ≤ L and |G(q)| &gt; 0. q is a violation with respect to a LKC-privacy requirement if |G(q)| &lt; K or Conf(</a:t>
            </a:r>
            <a:r>
              <a:rPr lang="en-US" dirty="0" err="1" smtClean="0"/>
              <a:t>s|G</a:t>
            </a:r>
            <a:r>
              <a:rPr lang="en-US" dirty="0" smtClean="0"/>
              <a:t>(q)) &gt; C.</a:t>
            </a:r>
          </a:p>
          <a:p>
            <a:endParaRPr lang="en-US" dirty="0" smtClean="0"/>
          </a:p>
          <a:p>
            <a:endParaRPr lang="en-US" dirty="0" smtClean="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Phase 1-Critical Violation</a:t>
            </a:r>
          </a:p>
        </p:txBody>
      </p:sp>
      <p:sp>
        <p:nvSpPr>
          <p:cNvPr id="3076" name="Rectangle 3"/>
          <p:cNvSpPr>
            <a:spLocks noGrp="1" noChangeArrowheads="1"/>
          </p:cNvSpPr>
          <p:nvPr>
            <p:ph idx="1"/>
          </p:nvPr>
        </p:nvSpPr>
        <p:spPr/>
        <p:txBody>
          <a:bodyPr>
            <a:normAutofit/>
          </a:bodyPr>
          <a:lstStyle/>
          <a:p>
            <a:r>
              <a:rPr lang="en-US" dirty="0" smtClean="0"/>
              <a:t>A violation q is a critical violation if every proper subsequence of q is a non-violation.</a:t>
            </a:r>
          </a:p>
          <a:p>
            <a:r>
              <a:rPr lang="en-US" dirty="0" smtClean="0"/>
              <a:t>Observation: A table </a:t>
            </a:r>
            <a:r>
              <a:rPr lang="en-US" i="1" dirty="0" smtClean="0"/>
              <a:t>T</a:t>
            </a:r>
            <a:r>
              <a:rPr lang="en-US" i="1" baseline="-25000" dirty="0" smtClean="0"/>
              <a:t>0</a:t>
            </a:r>
            <a:r>
              <a:rPr lang="en-US" i="1" dirty="0" smtClean="0"/>
              <a:t> satisfies LKC-privacy if </a:t>
            </a:r>
            <a:r>
              <a:rPr lang="en-US" dirty="0" smtClean="0"/>
              <a:t>and only if </a:t>
            </a:r>
            <a:r>
              <a:rPr lang="en-US" i="1" dirty="0" smtClean="0"/>
              <a:t>T</a:t>
            </a:r>
            <a:r>
              <a:rPr lang="en-US" i="1" baseline="-25000" dirty="0" smtClean="0"/>
              <a:t>0 </a:t>
            </a:r>
            <a:r>
              <a:rPr lang="en-US" i="1" dirty="0" smtClean="0"/>
              <a:t>contains no critical violation because each </a:t>
            </a:r>
            <a:r>
              <a:rPr lang="en-US" dirty="0" smtClean="0"/>
              <a:t>violation is a super sequence of a critical violation. Thus, if </a:t>
            </a:r>
            <a:r>
              <a:rPr lang="en-US" i="1" dirty="0" smtClean="0"/>
              <a:t>T</a:t>
            </a:r>
            <a:r>
              <a:rPr lang="en-US" i="1" baseline="-25000" dirty="0" smtClean="0"/>
              <a:t>0</a:t>
            </a:r>
            <a:r>
              <a:rPr lang="en-US" i="1" dirty="0" smtClean="0"/>
              <a:t> contains no critical violations, then T</a:t>
            </a:r>
            <a:r>
              <a:rPr lang="en-US" i="1" baseline="-25000" dirty="0" smtClean="0"/>
              <a:t>0</a:t>
            </a:r>
            <a:r>
              <a:rPr lang="en-US" i="1" dirty="0" smtClean="0"/>
              <a:t> contains no viola</a:t>
            </a:r>
            <a:r>
              <a:rPr lang="en-US" dirty="0" smtClean="0"/>
              <a:t>tions.</a:t>
            </a:r>
          </a:p>
          <a:p>
            <a:endParaRPr lang="en-US"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rmAutofit fontScale="90000"/>
          </a:bodyPr>
          <a:lstStyle/>
          <a:p>
            <a:pPr algn="l"/>
            <a:r>
              <a:rPr lang="en-US" dirty="0" smtClean="0"/>
              <a:t>Phase 1-Efficient Search and </a:t>
            </a:r>
            <a:r>
              <a:rPr lang="en-US" dirty="0" err="1" smtClean="0"/>
              <a:t>Apriori</a:t>
            </a:r>
            <a:r>
              <a:rPr lang="en-US" dirty="0" smtClean="0"/>
              <a:t> Algorithm</a:t>
            </a:r>
          </a:p>
        </p:txBody>
      </p:sp>
      <p:sp>
        <p:nvSpPr>
          <p:cNvPr id="3076" name="Rectangle 3"/>
          <p:cNvSpPr>
            <a:spLocks noGrp="1" noChangeArrowheads="1"/>
          </p:cNvSpPr>
          <p:nvPr>
            <p:ph idx="1"/>
          </p:nvPr>
        </p:nvSpPr>
        <p:spPr/>
        <p:txBody>
          <a:bodyPr/>
          <a:lstStyle/>
          <a:p>
            <a:r>
              <a:rPr lang="en-US" dirty="0" smtClean="0"/>
              <a:t>We propose an algorithm to efficiently identify all critical violations in T with respect to a LKC-privacy requirement. We generate all critical violations of size i+1, denoted by V</a:t>
            </a:r>
            <a:r>
              <a:rPr lang="en-US" baseline="-25000" dirty="0" smtClean="0"/>
              <a:t>i+1</a:t>
            </a:r>
            <a:r>
              <a:rPr lang="en-US" dirty="0" smtClean="0"/>
              <a:t>, by incrementally extending non-violations of size </a:t>
            </a:r>
            <a:r>
              <a:rPr lang="en-US" dirty="0" err="1" smtClean="0"/>
              <a:t>i</a:t>
            </a:r>
            <a:r>
              <a:rPr lang="en-US" dirty="0" smtClean="0"/>
              <a:t>, denoted by </a:t>
            </a:r>
            <a:r>
              <a:rPr lang="en-US" dirty="0" err="1" smtClean="0"/>
              <a:t>U</a:t>
            </a:r>
            <a:r>
              <a:rPr lang="en-US" baseline="-25000" dirty="0" err="1" smtClean="0"/>
              <a:t>i</a:t>
            </a:r>
            <a:r>
              <a:rPr lang="en-US" dirty="0" smtClean="0"/>
              <a:t>, with an additional pair.</a:t>
            </a:r>
          </a:p>
        </p:txBody>
      </p:sp>
      <p:sp>
        <p:nvSpPr>
          <p:cNvPr id="5" name="Slide Number Placeholder 4"/>
          <p:cNvSpPr>
            <a:spLocks noGrp="1"/>
          </p:cNvSpPr>
          <p:nvPr>
            <p:ph type="sldNum" sz="quarter" idx="12"/>
          </p:nvPr>
        </p:nvSpPr>
        <p:spPr/>
        <p:txBody>
          <a:bodyPr/>
          <a:lstStyle/>
          <a:p>
            <a:fld id="{F387D185-59DE-4445-8283-CDDBB281E2DE}"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rmAutofit/>
          </a:bodyPr>
          <a:lstStyle/>
          <a:p>
            <a:pPr algn="l"/>
            <a:r>
              <a:rPr lang="en-US" dirty="0" smtClean="0"/>
              <a:t>Phase 1-Identifying Violation</a:t>
            </a:r>
          </a:p>
        </p:txBody>
      </p:sp>
      <p:pic>
        <p:nvPicPr>
          <p:cNvPr id="2050" name="Picture 2"/>
          <p:cNvPicPr>
            <a:picLocks noGrp="1" noChangeAspect="1" noChangeArrowheads="1"/>
          </p:cNvPicPr>
          <p:nvPr>
            <p:ph idx="1"/>
          </p:nvPr>
        </p:nvPicPr>
        <p:blipFill>
          <a:blip r:embed="rId4" cstate="print"/>
          <a:srcRect/>
          <a:stretch>
            <a:fillRect/>
          </a:stretch>
        </p:blipFill>
        <p:spPr bwMode="auto">
          <a:xfrm>
            <a:off x="1752600" y="1447800"/>
            <a:ext cx="4783790" cy="445613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387D185-59DE-4445-8283-CDDBB281E2D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Phase 2-Removing Critical Violation</a:t>
            </a:r>
          </a:p>
        </p:txBody>
      </p:sp>
      <p:sp>
        <p:nvSpPr>
          <p:cNvPr id="3076" name="Rectangle 3"/>
          <p:cNvSpPr>
            <a:spLocks noGrp="1" noChangeArrowheads="1"/>
          </p:cNvSpPr>
          <p:nvPr>
            <p:ph idx="1"/>
          </p:nvPr>
        </p:nvSpPr>
        <p:spPr/>
        <p:txBody>
          <a:bodyPr>
            <a:normAutofit/>
          </a:bodyPr>
          <a:lstStyle/>
          <a:p>
            <a:pPr eaLnBrk="1" hangingPunct="1"/>
            <a:r>
              <a:rPr lang="en-US" sz="3600" dirty="0" smtClean="0"/>
              <a:t>Now we have a set of critical violation set.</a:t>
            </a:r>
          </a:p>
          <a:p>
            <a:pPr eaLnBrk="1" hangingPunct="1"/>
            <a:endParaRPr lang="en-US" sz="3600" dirty="0" smtClean="0"/>
          </a:p>
          <a:p>
            <a:r>
              <a:rPr lang="en-US" sz="3600" dirty="0" smtClean="0"/>
              <a:t>A naïve approach, removing all the violation set. </a:t>
            </a:r>
          </a:p>
        </p:txBody>
      </p:sp>
      <p:sp>
        <p:nvSpPr>
          <p:cNvPr id="5" name="Slide Number Placeholder 4"/>
          <p:cNvSpPr>
            <a:spLocks noGrp="1"/>
          </p:cNvSpPr>
          <p:nvPr>
            <p:ph type="sldNum" sz="quarter" idx="12"/>
          </p:nvPr>
        </p:nvSpPr>
        <p:spPr/>
        <p:txBody>
          <a:bodyPr/>
          <a:lstStyle/>
          <a:p>
            <a:fld id="{F387D185-59DE-4445-8283-CDDBB281E2DE}"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a:xfrm>
            <a:off x="457200" y="274638"/>
            <a:ext cx="8458200" cy="1143000"/>
          </a:xfrm>
        </p:spPr>
        <p:txBody>
          <a:bodyPr>
            <a:normAutofit fontScale="90000"/>
          </a:bodyPr>
          <a:lstStyle/>
          <a:p>
            <a:pPr algn="l"/>
            <a:r>
              <a:rPr lang="en-US" dirty="0" smtClean="0"/>
              <a:t>Phase 2-Critical Violation Tree(Example)</a:t>
            </a:r>
          </a:p>
        </p:txBody>
      </p:sp>
      <p:sp>
        <p:nvSpPr>
          <p:cNvPr id="5" name="Slide Number Placeholder 4"/>
          <p:cNvSpPr>
            <a:spLocks noGrp="1"/>
          </p:cNvSpPr>
          <p:nvPr>
            <p:ph type="sldNum" sz="quarter" idx="12"/>
          </p:nvPr>
        </p:nvSpPr>
        <p:spPr/>
        <p:txBody>
          <a:bodyPr/>
          <a:lstStyle/>
          <a:p>
            <a:fld id="{F387D185-59DE-4445-8283-CDDBB281E2DE}" type="slidenum">
              <a:rPr lang="en-US" smtClean="0"/>
              <a:pPr/>
              <a:t>28</a:t>
            </a:fld>
            <a:endParaRPr lang="en-US"/>
          </a:p>
        </p:txBody>
      </p:sp>
      <p:pic>
        <p:nvPicPr>
          <p:cNvPr id="33799" name="Picture 7"/>
          <p:cNvPicPr>
            <a:picLocks noChangeAspect="1" noChangeArrowheads="1"/>
          </p:cNvPicPr>
          <p:nvPr/>
        </p:nvPicPr>
        <p:blipFill>
          <a:blip r:embed="rId4" cstate="print"/>
          <a:srcRect/>
          <a:stretch>
            <a:fillRect/>
          </a:stretch>
        </p:blipFill>
        <p:spPr bwMode="auto">
          <a:xfrm>
            <a:off x="304800" y="1371600"/>
            <a:ext cx="6953250" cy="2457450"/>
          </a:xfrm>
          <a:prstGeom prst="rect">
            <a:avLst/>
          </a:prstGeom>
          <a:noFill/>
          <a:ln w="9525">
            <a:noFill/>
            <a:miter lim="800000"/>
            <a:headEnd/>
            <a:tailEnd/>
          </a:ln>
          <a:effectLst/>
        </p:spPr>
      </p:pic>
      <p:pic>
        <p:nvPicPr>
          <p:cNvPr id="7" name="Picture 8"/>
          <p:cNvPicPr>
            <a:picLocks noChangeAspect="1" noChangeArrowheads="1"/>
          </p:cNvPicPr>
          <p:nvPr/>
        </p:nvPicPr>
        <p:blipFill>
          <a:blip r:embed="rId5" cstate="print"/>
          <a:srcRect/>
          <a:stretch>
            <a:fillRect/>
          </a:stretch>
        </p:blipFill>
        <p:spPr bwMode="auto">
          <a:xfrm>
            <a:off x="7391400" y="1295400"/>
            <a:ext cx="1341438" cy="297180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rmAutofit/>
          </a:bodyPr>
          <a:lstStyle/>
          <a:p>
            <a:pPr algn="l"/>
            <a:r>
              <a:rPr lang="en-US" dirty="0" smtClean="0"/>
              <a:t>Phase 2-Score Function</a:t>
            </a:r>
          </a:p>
        </p:txBody>
      </p:sp>
      <p:pic>
        <p:nvPicPr>
          <p:cNvPr id="5"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2133600"/>
            <a:ext cx="5943600" cy="1485900"/>
          </a:xfrm>
          <a:prstGeom prst="rect">
            <a:avLst/>
          </a:prstGeom>
          <a:noFill/>
        </p:spPr>
      </p:pic>
      <p:sp>
        <p:nvSpPr>
          <p:cNvPr id="6" name="Slide Number Placeholder 5"/>
          <p:cNvSpPr>
            <a:spLocks noGrp="1"/>
          </p:cNvSpPr>
          <p:nvPr>
            <p:ph type="sldNum" sz="quarter" idx="12"/>
          </p:nvPr>
        </p:nvSpPr>
        <p:spPr/>
        <p:txBody>
          <a:bodyPr/>
          <a:lstStyle/>
          <a:p>
            <a:fld id="{F387D185-59DE-4445-8283-CDDBB281E2DE}"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What is RFID?</a:t>
            </a:r>
          </a:p>
        </p:txBody>
      </p:sp>
      <p:sp>
        <p:nvSpPr>
          <p:cNvPr id="5" name="Rectangle 14"/>
          <p:cNvSpPr txBox="1">
            <a:spLocks noChangeArrowheads="1"/>
          </p:cNvSpPr>
          <p:nvPr/>
        </p:nvSpPr>
        <p:spPr>
          <a:xfrm>
            <a:off x="1524000" y="1371600"/>
            <a:ext cx="7543800" cy="1524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hlink"/>
                </a:solidFill>
                <a:effectLst/>
                <a:uLnTx/>
                <a:uFillTx/>
                <a:latin typeface="+mn-lt"/>
                <a:ea typeface="+mn-ea"/>
                <a:cs typeface="+mn-cs"/>
              </a:rPr>
              <a:t>Radio Frequency Identification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(RFID)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Technology that allows a sensor (reader) to read, from a distance, and without line of sight, a unique </a:t>
            </a:r>
            <a:r>
              <a:rPr kumimoji="0" lang="en-US" sz="2000" b="0" i="0" u="none" strike="noStrike" kern="1200" cap="none" spc="0" normalizeH="0" baseline="0" noProof="0" dirty="0" smtClean="0">
                <a:ln>
                  <a:noFill/>
                </a:ln>
                <a:solidFill>
                  <a:schemeClr val="hlink"/>
                </a:solidFill>
                <a:effectLst/>
                <a:uLnTx/>
                <a:uFillTx/>
                <a:latin typeface="+mn-lt"/>
                <a:ea typeface="+mn-ea"/>
                <a:cs typeface="+mn-cs"/>
              </a:rPr>
              <a:t>electronic product code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(EPC) associated with a tag</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6" name="Group 15"/>
          <p:cNvGrpSpPr>
            <a:grpSpLocks/>
          </p:cNvGrpSpPr>
          <p:nvPr/>
        </p:nvGrpSpPr>
        <p:grpSpPr bwMode="auto">
          <a:xfrm>
            <a:off x="0" y="1905000"/>
            <a:ext cx="9144000" cy="4008438"/>
            <a:chOff x="0" y="912"/>
            <a:chExt cx="5760" cy="2525"/>
          </a:xfrm>
        </p:grpSpPr>
        <p:pic>
          <p:nvPicPr>
            <p:cNvPr id="7" name="Picture 17" descr="http://www.gaorfid.com/images/217001%202.45GHz.%20Gain%20Adjustable%20Active%20RFID%20Reader.JPG"/>
            <p:cNvPicPr>
              <a:picLocks noChangeAspect="1" noChangeArrowheads="1"/>
            </p:cNvPicPr>
            <p:nvPr/>
          </p:nvPicPr>
          <p:blipFill>
            <a:blip r:embed="rId4" cstate="print"/>
            <a:srcRect/>
            <a:stretch>
              <a:fillRect/>
            </a:stretch>
          </p:blipFill>
          <p:spPr bwMode="auto">
            <a:xfrm>
              <a:off x="2496" y="1440"/>
              <a:ext cx="1373" cy="1632"/>
            </a:xfrm>
            <a:prstGeom prst="rect">
              <a:avLst/>
            </a:prstGeom>
            <a:noFill/>
            <a:ln w="9525">
              <a:noFill/>
              <a:miter lim="800000"/>
              <a:headEnd/>
              <a:tailEnd/>
            </a:ln>
          </p:spPr>
        </p:pic>
        <p:pic>
          <p:nvPicPr>
            <p:cNvPr id="8" name="Picture 5" descr="C:\Documents and Settings\hgonzalez\Desktop\prelim_present\images\Blue_and_Purple_RFID_tag[1].jpg"/>
            <p:cNvPicPr>
              <a:picLocks noChangeAspect="1" noChangeArrowheads="1"/>
            </p:cNvPicPr>
            <p:nvPr/>
          </p:nvPicPr>
          <p:blipFill>
            <a:blip r:embed="rId5" cstate="print"/>
            <a:srcRect/>
            <a:stretch>
              <a:fillRect/>
            </a:stretch>
          </p:blipFill>
          <p:spPr bwMode="auto">
            <a:xfrm>
              <a:off x="192" y="1872"/>
              <a:ext cx="1248" cy="1121"/>
            </a:xfrm>
            <a:prstGeom prst="rect">
              <a:avLst/>
            </a:prstGeom>
            <a:noFill/>
            <a:ln w="9525">
              <a:noFill/>
              <a:miter lim="800000"/>
              <a:headEnd/>
              <a:tailEnd/>
            </a:ln>
          </p:spPr>
        </p:pic>
        <p:pic>
          <p:nvPicPr>
            <p:cNvPr id="9" name="Picture 13" descr="http://www.yellowknife.ca/__shared/assets/Picture_of_Cardboard_box4144.bmp"/>
            <p:cNvPicPr>
              <a:picLocks noChangeAspect="1" noChangeArrowheads="1"/>
            </p:cNvPicPr>
            <p:nvPr/>
          </p:nvPicPr>
          <p:blipFill>
            <a:blip r:embed="rId6" cstate="print"/>
            <a:srcRect/>
            <a:stretch>
              <a:fillRect/>
            </a:stretch>
          </p:blipFill>
          <p:spPr bwMode="auto">
            <a:xfrm>
              <a:off x="0" y="912"/>
              <a:ext cx="1128" cy="720"/>
            </a:xfrm>
            <a:prstGeom prst="rect">
              <a:avLst/>
            </a:prstGeom>
            <a:noFill/>
            <a:ln w="9525">
              <a:noFill/>
              <a:miter lim="800000"/>
              <a:headEnd/>
              <a:tailEnd/>
            </a:ln>
          </p:spPr>
        </p:pic>
        <p:sp>
          <p:nvSpPr>
            <p:cNvPr id="10" name="Rectangular Callout 9"/>
            <p:cNvSpPr>
              <a:spLocks noChangeArrowheads="1"/>
            </p:cNvSpPr>
            <p:nvPr/>
          </p:nvSpPr>
          <p:spPr bwMode="auto">
            <a:xfrm>
              <a:off x="192" y="1872"/>
              <a:ext cx="1248" cy="1104"/>
            </a:xfrm>
            <a:prstGeom prst="wedgeRectCallout">
              <a:avLst>
                <a:gd name="adj1" fmla="val -27083"/>
                <a:gd name="adj2" fmla="val -81343"/>
              </a:avLst>
            </a:prstGeom>
            <a:noFill/>
            <a:ln w="25400" algn="ctr">
              <a:solidFill>
                <a:srgbClr val="385D8A"/>
              </a:solidFill>
              <a:miter lim="800000"/>
              <a:headEnd/>
              <a:tailEnd/>
            </a:ln>
          </p:spPr>
          <p:txBody>
            <a:bodyPr anchor="ctr"/>
            <a:lstStyle/>
            <a:p>
              <a:pPr algn="ctr"/>
              <a:endParaRPr lang="en-US" sz="1800">
                <a:solidFill>
                  <a:srgbClr val="FFFFFF"/>
                </a:solidFill>
                <a:latin typeface="Calibri" pitchFamily="34" charset="0"/>
              </a:endParaRPr>
            </a:p>
          </p:txBody>
        </p:sp>
        <p:sp>
          <p:nvSpPr>
            <p:cNvPr id="11" name="Left Arrow 10"/>
            <p:cNvSpPr>
              <a:spLocks noChangeArrowheads="1"/>
            </p:cNvSpPr>
            <p:nvPr/>
          </p:nvSpPr>
          <p:spPr bwMode="auto">
            <a:xfrm>
              <a:off x="1488" y="1728"/>
              <a:ext cx="1104" cy="672"/>
            </a:xfrm>
            <a:prstGeom prst="leftArrow">
              <a:avLst>
                <a:gd name="adj1" fmla="val 50000"/>
                <a:gd name="adj2" fmla="val 50001"/>
              </a:avLst>
            </a:prstGeom>
            <a:solidFill>
              <a:srgbClr val="4F81BD"/>
            </a:solidFill>
            <a:ln w="25400" algn="ctr">
              <a:solidFill>
                <a:srgbClr val="385D8A"/>
              </a:solidFill>
              <a:miter lim="800000"/>
              <a:headEnd/>
              <a:tailEnd/>
            </a:ln>
          </p:spPr>
          <p:txBody>
            <a:bodyPr anchor="ctr"/>
            <a:lstStyle/>
            <a:p>
              <a:pPr algn="ctr" fontAlgn="auto">
                <a:spcBef>
                  <a:spcPts val="0"/>
                </a:spcBef>
                <a:spcAft>
                  <a:spcPts val="0"/>
                </a:spcAft>
                <a:defRPr/>
              </a:pPr>
              <a:r>
                <a:rPr lang="en-US" sz="1800" dirty="0">
                  <a:solidFill>
                    <a:schemeClr val="lt1"/>
                  </a:solidFill>
                  <a:latin typeface="+mn-lt"/>
                </a:rPr>
                <a:t>Interrogate</a:t>
              </a:r>
            </a:p>
          </p:txBody>
        </p:sp>
        <p:sp>
          <p:nvSpPr>
            <p:cNvPr id="12" name="Right Arrow 11"/>
            <p:cNvSpPr>
              <a:spLocks noChangeArrowheads="1"/>
            </p:cNvSpPr>
            <p:nvPr/>
          </p:nvSpPr>
          <p:spPr bwMode="auto">
            <a:xfrm>
              <a:off x="1632" y="2544"/>
              <a:ext cx="1008" cy="672"/>
            </a:xfrm>
            <a:prstGeom prst="rightArrow">
              <a:avLst>
                <a:gd name="adj1" fmla="val 50000"/>
                <a:gd name="adj2" fmla="val 50000"/>
              </a:avLst>
            </a:prstGeom>
            <a:solidFill>
              <a:srgbClr val="4F81BD"/>
            </a:solidFill>
            <a:ln w="25400" algn="ctr">
              <a:solidFill>
                <a:srgbClr val="385D8A"/>
              </a:solidFill>
              <a:miter lim="800000"/>
              <a:headEnd/>
              <a:tailEnd/>
            </a:ln>
          </p:spPr>
          <p:txBody>
            <a:bodyPr anchor="ctr"/>
            <a:lstStyle/>
            <a:p>
              <a:pPr algn="ctr" fontAlgn="auto">
                <a:spcBef>
                  <a:spcPts val="0"/>
                </a:spcBef>
                <a:spcAft>
                  <a:spcPts val="0"/>
                </a:spcAft>
                <a:defRPr/>
              </a:pPr>
              <a:r>
                <a:rPr lang="en-US" sz="1800" dirty="0">
                  <a:solidFill>
                    <a:schemeClr val="lt1"/>
                  </a:solidFill>
                  <a:latin typeface="+mn-lt"/>
                </a:rPr>
                <a:t>EPC</a:t>
              </a:r>
            </a:p>
          </p:txBody>
        </p:sp>
        <p:pic>
          <p:nvPicPr>
            <p:cNvPr id="13" name="Picture 19" descr="http://h41201.www4.hp.com/tradein/images/static/businessUnits/HP_ProLiant_ML370_G4_server.jpg"/>
            <p:cNvPicPr>
              <a:picLocks noChangeAspect="1" noChangeArrowheads="1"/>
            </p:cNvPicPr>
            <p:nvPr/>
          </p:nvPicPr>
          <p:blipFill>
            <a:blip r:embed="rId7" cstate="print"/>
            <a:srcRect/>
            <a:stretch>
              <a:fillRect/>
            </a:stretch>
          </p:blipFill>
          <p:spPr bwMode="auto">
            <a:xfrm>
              <a:off x="4704" y="1776"/>
              <a:ext cx="1056" cy="1404"/>
            </a:xfrm>
            <a:prstGeom prst="rect">
              <a:avLst/>
            </a:prstGeom>
            <a:noFill/>
            <a:ln w="9525">
              <a:noFill/>
              <a:miter lim="800000"/>
              <a:headEnd/>
              <a:tailEnd/>
            </a:ln>
          </p:spPr>
        </p:pic>
        <p:sp>
          <p:nvSpPr>
            <p:cNvPr id="14" name="Right Arrow 13"/>
            <p:cNvSpPr>
              <a:spLocks noChangeArrowheads="1"/>
            </p:cNvSpPr>
            <p:nvPr/>
          </p:nvSpPr>
          <p:spPr bwMode="auto">
            <a:xfrm>
              <a:off x="3936" y="2112"/>
              <a:ext cx="1008" cy="672"/>
            </a:xfrm>
            <a:prstGeom prst="rightArrow">
              <a:avLst>
                <a:gd name="adj1" fmla="val 50000"/>
                <a:gd name="adj2" fmla="val 50000"/>
              </a:avLst>
            </a:prstGeom>
            <a:solidFill>
              <a:srgbClr val="4F81BD"/>
            </a:solidFill>
            <a:ln w="25400" algn="ctr">
              <a:solidFill>
                <a:srgbClr val="385D8A"/>
              </a:solidFill>
              <a:miter lim="800000"/>
              <a:headEnd/>
              <a:tailEnd/>
            </a:ln>
          </p:spPr>
          <p:txBody>
            <a:bodyPr anchor="ctr"/>
            <a:lstStyle/>
            <a:p>
              <a:pPr algn="ctr" fontAlgn="auto">
                <a:spcBef>
                  <a:spcPts val="0"/>
                </a:spcBef>
                <a:spcAft>
                  <a:spcPts val="0"/>
                </a:spcAft>
                <a:defRPr/>
              </a:pPr>
              <a:r>
                <a:rPr lang="en-US" sz="1800" dirty="0">
                  <a:solidFill>
                    <a:schemeClr val="lt1"/>
                  </a:solidFill>
                  <a:latin typeface="+mn-lt"/>
                </a:rPr>
                <a:t>(EPC, time)</a:t>
              </a:r>
            </a:p>
          </p:txBody>
        </p:sp>
        <p:sp>
          <p:nvSpPr>
            <p:cNvPr id="15" name="TextBox 26"/>
            <p:cNvSpPr txBox="1">
              <a:spLocks noChangeArrowheads="1"/>
            </p:cNvSpPr>
            <p:nvPr/>
          </p:nvSpPr>
          <p:spPr bwMode="auto">
            <a:xfrm>
              <a:off x="576" y="3024"/>
              <a:ext cx="490" cy="365"/>
            </a:xfrm>
            <a:prstGeom prst="rect">
              <a:avLst/>
            </a:prstGeom>
            <a:noFill/>
            <a:ln w="9525">
              <a:noFill/>
              <a:miter lim="800000"/>
              <a:headEnd/>
              <a:tailEnd/>
            </a:ln>
          </p:spPr>
          <p:txBody>
            <a:bodyPr wrap="none">
              <a:spAutoFit/>
            </a:bodyPr>
            <a:lstStyle/>
            <a:p>
              <a:r>
                <a:rPr lang="en-US" sz="3200" b="1" dirty="0">
                  <a:latin typeface="Calibri" pitchFamily="34" charset="0"/>
                </a:rPr>
                <a:t>Tag</a:t>
              </a:r>
            </a:p>
          </p:txBody>
        </p:sp>
        <p:sp>
          <p:nvSpPr>
            <p:cNvPr id="16" name="TextBox 28"/>
            <p:cNvSpPr txBox="1">
              <a:spLocks noChangeArrowheads="1"/>
            </p:cNvSpPr>
            <p:nvPr/>
          </p:nvSpPr>
          <p:spPr bwMode="auto">
            <a:xfrm>
              <a:off x="2832" y="3072"/>
              <a:ext cx="872" cy="365"/>
            </a:xfrm>
            <a:prstGeom prst="rect">
              <a:avLst/>
            </a:prstGeom>
            <a:noFill/>
            <a:ln w="9525">
              <a:noFill/>
              <a:miter lim="800000"/>
              <a:headEnd/>
              <a:tailEnd/>
            </a:ln>
          </p:spPr>
          <p:txBody>
            <a:bodyPr wrap="none">
              <a:spAutoFit/>
            </a:bodyPr>
            <a:lstStyle/>
            <a:p>
              <a:r>
                <a:rPr lang="en-US" sz="3200" b="1" dirty="0">
                  <a:latin typeface="Calibri" pitchFamily="34" charset="0"/>
                </a:rPr>
                <a:t>Reader</a:t>
              </a:r>
            </a:p>
          </p:txBody>
        </p:sp>
        <p:sp>
          <p:nvSpPr>
            <p:cNvPr id="17" name="TextBox 29"/>
            <p:cNvSpPr txBox="1">
              <a:spLocks noChangeArrowheads="1"/>
            </p:cNvSpPr>
            <p:nvPr/>
          </p:nvSpPr>
          <p:spPr bwMode="auto">
            <a:xfrm>
              <a:off x="4800" y="3072"/>
              <a:ext cx="798" cy="365"/>
            </a:xfrm>
            <a:prstGeom prst="rect">
              <a:avLst/>
            </a:prstGeom>
            <a:noFill/>
            <a:ln w="9525">
              <a:noFill/>
              <a:miter lim="800000"/>
              <a:headEnd/>
              <a:tailEnd/>
            </a:ln>
          </p:spPr>
          <p:txBody>
            <a:bodyPr wrap="none">
              <a:spAutoFit/>
            </a:bodyPr>
            <a:lstStyle/>
            <a:p>
              <a:r>
                <a:rPr lang="en-US" sz="3200" b="1" dirty="0">
                  <a:latin typeface="Calibri" pitchFamily="34" charset="0"/>
                </a:rPr>
                <a:t>Server</a:t>
              </a:r>
            </a:p>
          </p:txBody>
        </p:sp>
      </p:grpSp>
      <p:sp>
        <p:nvSpPr>
          <p:cNvPr id="18" name="Slide Number Placeholder 17"/>
          <p:cNvSpPr>
            <a:spLocks noGrp="1"/>
          </p:cNvSpPr>
          <p:nvPr>
            <p:ph type="sldNum" sz="quarter" idx="12"/>
          </p:nvPr>
        </p:nvSpPr>
        <p:spPr/>
        <p:txBody>
          <a:bodyPr/>
          <a:lstStyle/>
          <a:p>
            <a:fld id="{F387D185-59DE-4445-8283-CDDBB281E2D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Autofit/>
          </a:bodyPr>
          <a:lstStyle/>
          <a:p>
            <a:pPr algn="l"/>
            <a:r>
              <a:rPr lang="en-US" sz="3600" dirty="0" smtClean="0"/>
              <a:t>Greedy Algorithm: RFID Data </a:t>
            </a:r>
            <a:r>
              <a:rPr lang="en-US" sz="3600" dirty="0" err="1" smtClean="0"/>
              <a:t>Anonymizer</a:t>
            </a:r>
            <a:endParaRPr lang="en-US" sz="3600"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30</a:t>
            </a:fld>
            <a:endParaRPr lang="en-US"/>
          </a:p>
        </p:txBody>
      </p:sp>
      <p:graphicFrame>
        <p:nvGraphicFramePr>
          <p:cNvPr id="9" name="Content Placeholder 8"/>
          <p:cNvGraphicFramePr>
            <a:graphicFrameLocks noGrp="1"/>
          </p:cNvGraphicFramePr>
          <p:nvPr>
            <p:ph idx="1"/>
          </p:nvPr>
        </p:nvGraphicFramePr>
        <p:xfrm>
          <a:off x="685800" y="1219200"/>
          <a:ext cx="6400800" cy="4267200"/>
        </p:xfrm>
        <a:graphic>
          <a:graphicData uri="http://schemas.openxmlformats.org/drawingml/2006/table">
            <a:tbl>
              <a:tblPr firstRow="1" bandRow="1">
                <a:tableStyleId>{5C22544A-7EE6-4342-B048-85BDC9FD1C3A}</a:tableStyleId>
              </a:tblPr>
              <a:tblGrid>
                <a:gridCol w="6400800"/>
              </a:tblGrid>
              <a:tr h="1013076">
                <a:tc>
                  <a:txBody>
                    <a:bodyPr/>
                    <a:lstStyle/>
                    <a:p>
                      <a:r>
                        <a:rPr lang="en-US" sz="2000" b="0" dirty="0" smtClean="0">
                          <a:solidFill>
                            <a:schemeClr val="tx1"/>
                          </a:solidFill>
                        </a:rPr>
                        <a:t>Input: Raw RFID path table T</a:t>
                      </a:r>
                    </a:p>
                    <a:p>
                      <a:r>
                        <a:rPr lang="en-US" sz="2000" b="0" dirty="0" smtClean="0">
                          <a:solidFill>
                            <a:schemeClr val="tx1"/>
                          </a:solidFill>
                        </a:rPr>
                        <a:t>Input: Thresholds L</a:t>
                      </a:r>
                      <a:r>
                        <a:rPr lang="en-US" sz="2000" b="0" baseline="0" dirty="0" smtClean="0">
                          <a:solidFill>
                            <a:schemeClr val="tx1"/>
                          </a:solidFill>
                        </a:rPr>
                        <a:t> , K , C.</a:t>
                      </a:r>
                    </a:p>
                    <a:p>
                      <a:r>
                        <a:rPr lang="en-US" sz="2000" b="0" baseline="0" dirty="0" smtClean="0">
                          <a:solidFill>
                            <a:schemeClr val="tx1"/>
                          </a:solidFill>
                        </a:rPr>
                        <a:t>Input: Sensitive values S.</a:t>
                      </a:r>
                      <a:endParaRPr lang="en-US" sz="2000" b="0" dirty="0">
                        <a:solidFill>
                          <a:schemeClr val="tx1"/>
                        </a:solidFill>
                      </a:endParaRPr>
                    </a:p>
                  </a:txBody>
                  <a:tcPr/>
                </a:tc>
              </a:tr>
              <a:tr h="399090">
                <a:tc>
                  <a:txBody>
                    <a:bodyPr/>
                    <a:lstStyle/>
                    <a:p>
                      <a:r>
                        <a:rPr lang="en-US" sz="2000" dirty="0" smtClean="0"/>
                        <a:t>Output: Anonymous</a:t>
                      </a:r>
                      <a:r>
                        <a:rPr lang="en-US" sz="2000" baseline="0" dirty="0" smtClean="0"/>
                        <a:t> T’ that satisfies LKC-privacy</a:t>
                      </a:r>
                      <a:endParaRPr lang="en-US" sz="2000" dirty="0"/>
                    </a:p>
                  </a:txBody>
                  <a:tcPr/>
                </a:tc>
              </a:tr>
              <a:tr h="2855034">
                <a:tc>
                  <a:txBody>
                    <a:bodyPr/>
                    <a:lstStyle/>
                    <a:p>
                      <a:r>
                        <a:rPr lang="en-US" sz="2000" dirty="0" smtClean="0"/>
                        <a:t>1:  V= Call Gen Violations(T, L,K,C,S) in Algorithm 1;</a:t>
                      </a:r>
                    </a:p>
                    <a:p>
                      <a:r>
                        <a:rPr lang="en-US" sz="2000" dirty="0" smtClean="0"/>
                        <a:t>2:  build the Critical Violation Tree (CVT) with Score Table;</a:t>
                      </a:r>
                    </a:p>
                    <a:p>
                      <a:r>
                        <a:rPr lang="en-US" sz="2000" dirty="0" smtClean="0"/>
                        <a:t>3:  </a:t>
                      </a:r>
                      <a:r>
                        <a:rPr lang="en-US" sz="2000" b="1" dirty="0" smtClean="0"/>
                        <a:t>while</a:t>
                      </a:r>
                      <a:r>
                        <a:rPr lang="en-US" sz="2000" dirty="0" smtClean="0"/>
                        <a:t> Score Table is not empty</a:t>
                      </a:r>
                      <a:r>
                        <a:rPr lang="en-US" sz="2000" b="1" dirty="0" smtClean="0"/>
                        <a:t> do</a:t>
                      </a:r>
                    </a:p>
                    <a:p>
                      <a:r>
                        <a:rPr lang="en-US" sz="2000" b="0" dirty="0" smtClean="0"/>
                        <a:t>4:        select</a:t>
                      </a:r>
                      <a:r>
                        <a:rPr lang="en-US" sz="2000" b="0" baseline="0" dirty="0" smtClean="0"/>
                        <a:t> winner pair </a:t>
                      </a:r>
                      <a:r>
                        <a:rPr lang="en-US" sz="2000" b="0" i="1" baseline="0" dirty="0" smtClean="0"/>
                        <a:t>w</a:t>
                      </a:r>
                      <a:r>
                        <a:rPr lang="en-US" sz="2000" b="0" baseline="0" dirty="0" smtClean="0"/>
                        <a:t> that has the highest </a:t>
                      </a:r>
                      <a:r>
                        <a:rPr lang="en-US" sz="2000" b="0" i="1" baseline="0" dirty="0" smtClean="0"/>
                        <a:t>Score;</a:t>
                      </a:r>
                    </a:p>
                    <a:p>
                      <a:r>
                        <a:rPr lang="en-US" sz="2000" b="0" i="0" baseline="0" dirty="0" smtClean="0"/>
                        <a:t>5:</a:t>
                      </a:r>
                      <a:r>
                        <a:rPr lang="en-US" sz="2000" b="0" i="1" baseline="0" dirty="0" smtClean="0"/>
                        <a:t>        </a:t>
                      </a:r>
                      <a:r>
                        <a:rPr lang="en-US" sz="2000" b="0" i="0" baseline="0" dirty="0" smtClean="0"/>
                        <a:t>delete all critical violations containing </a:t>
                      </a:r>
                      <a:r>
                        <a:rPr lang="en-US" sz="2000" b="0" i="1" baseline="0" dirty="0" smtClean="0"/>
                        <a:t>w</a:t>
                      </a:r>
                      <a:r>
                        <a:rPr lang="en-US" sz="2000" b="0" i="0" baseline="0" dirty="0" smtClean="0"/>
                        <a:t> in CVT;</a:t>
                      </a:r>
                    </a:p>
                    <a:p>
                      <a:r>
                        <a:rPr lang="en-US" sz="2000" b="0" i="0" baseline="0" dirty="0" smtClean="0"/>
                        <a:t>6:        update Score of a candidate; </a:t>
                      </a:r>
                    </a:p>
                    <a:p>
                      <a:r>
                        <a:rPr lang="en-US" sz="2000" b="0" i="0" baseline="0" dirty="0" smtClean="0"/>
                        <a:t>7:        remove w in Score Table;</a:t>
                      </a:r>
                    </a:p>
                    <a:p>
                      <a:r>
                        <a:rPr lang="en-US" sz="2000" b="0" i="0" baseline="0" dirty="0" smtClean="0"/>
                        <a:t>8:        add </a:t>
                      </a:r>
                      <a:r>
                        <a:rPr lang="en-US" sz="2000" b="0" i="1" baseline="0" dirty="0" smtClean="0"/>
                        <a:t>w</a:t>
                      </a:r>
                      <a:r>
                        <a:rPr lang="en-US" sz="2000" b="0" i="0" baseline="0" dirty="0" smtClean="0"/>
                        <a:t> to </a:t>
                      </a:r>
                      <a:r>
                        <a:rPr lang="en-US" sz="2000" b="0" i="1" baseline="0" dirty="0" smtClean="0"/>
                        <a:t>Sup</a:t>
                      </a:r>
                    </a:p>
                    <a:p>
                      <a:r>
                        <a:rPr lang="en-US" sz="2000" b="0" i="0" baseline="0" dirty="0" smtClean="0"/>
                        <a:t>9:  </a:t>
                      </a:r>
                      <a:r>
                        <a:rPr lang="en-US" sz="2000" b="1" i="0" baseline="0" dirty="0" smtClean="0"/>
                        <a:t>end while</a:t>
                      </a:r>
                      <a:endParaRPr lang="en-US" sz="2000" b="1" i="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Autofit/>
          </a:bodyPr>
          <a:lstStyle/>
          <a:p>
            <a:pPr algn="l"/>
            <a:r>
              <a:rPr lang="en-US" sz="3600" dirty="0" smtClean="0"/>
              <a:t>Empirical Study – Implementation Environment </a:t>
            </a:r>
          </a:p>
        </p:txBody>
      </p:sp>
      <p:sp>
        <p:nvSpPr>
          <p:cNvPr id="5" name="Slide Number Placeholder 4"/>
          <p:cNvSpPr>
            <a:spLocks noGrp="1"/>
          </p:cNvSpPr>
          <p:nvPr>
            <p:ph type="sldNum" sz="quarter" idx="12"/>
          </p:nvPr>
        </p:nvSpPr>
        <p:spPr/>
        <p:txBody>
          <a:bodyPr/>
          <a:lstStyle/>
          <a:p>
            <a:fld id="{F387D185-59DE-4445-8283-CDDBB281E2DE}" type="slidenum">
              <a:rPr lang="en-US" smtClean="0"/>
              <a:pPr/>
              <a:t>31</a:t>
            </a:fld>
            <a:endParaRPr lang="en-US"/>
          </a:p>
        </p:txBody>
      </p:sp>
      <p:sp>
        <p:nvSpPr>
          <p:cNvPr id="6" name="Content Placeholder 5"/>
          <p:cNvSpPr>
            <a:spLocks noGrp="1"/>
          </p:cNvSpPr>
          <p:nvPr>
            <p:ph idx="1"/>
          </p:nvPr>
        </p:nvSpPr>
        <p:spPr/>
        <p:txBody>
          <a:bodyPr/>
          <a:lstStyle/>
          <a:p>
            <a:r>
              <a:rPr lang="en-US" dirty="0" smtClean="0"/>
              <a:t>All experiments were conducted on a PC with Intel Core2 Quad 2.4GHz with 2GB of RAM</a:t>
            </a:r>
          </a:p>
          <a:p>
            <a:r>
              <a:rPr lang="en-US" dirty="0" smtClean="0"/>
              <a:t>The employed data set is a simulation of the travel route of 20,000 passenger</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45720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rmAutofit/>
          </a:bodyPr>
          <a:lstStyle/>
          <a:p>
            <a:pPr algn="l"/>
            <a:r>
              <a:rPr lang="en-US" dirty="0" smtClean="0"/>
              <a:t>Empirical Study- Distortion Analysis</a:t>
            </a:r>
          </a:p>
        </p:txBody>
      </p:sp>
      <p:graphicFrame>
        <p:nvGraphicFramePr>
          <p:cNvPr id="7" name="Content Placeholder 6"/>
          <p:cNvGraphicFramePr>
            <a:graphicFrameLocks noGrp="1"/>
          </p:cNvGraphicFramePr>
          <p:nvPr>
            <p:ph idx="1"/>
          </p:nvPr>
        </p:nvGraphicFramePr>
        <p:xfrm>
          <a:off x="609600" y="1219200"/>
          <a:ext cx="7467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F387D185-59DE-4445-8283-CDDBB281E2DE}"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45720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rmAutofit/>
          </a:bodyPr>
          <a:lstStyle/>
          <a:p>
            <a:pPr algn="l"/>
            <a:r>
              <a:rPr lang="en-US" dirty="0" smtClean="0"/>
              <a:t>Empirical Study- Score Function</a:t>
            </a:r>
          </a:p>
        </p:txBody>
      </p:sp>
      <p:graphicFrame>
        <p:nvGraphicFramePr>
          <p:cNvPr id="6" name="Content Placeholder 5"/>
          <p:cNvGraphicFramePr>
            <a:graphicFrameLocks noGrp="1"/>
          </p:cNvGraphicFramePr>
          <p:nvPr>
            <p:ph idx="1"/>
          </p:nvPr>
        </p:nvGraphicFramePr>
        <p:xfrm>
          <a:off x="533400" y="1447800"/>
          <a:ext cx="7086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F387D185-59DE-4445-8283-CDDBB281E2DE}"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45720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rmAutofit fontScale="90000"/>
          </a:bodyPr>
          <a:lstStyle/>
          <a:p>
            <a:pPr algn="l"/>
            <a:r>
              <a:rPr lang="en-US" dirty="0" smtClean="0"/>
              <a:t>Empirical Study- Efficiency and Scalability</a:t>
            </a:r>
          </a:p>
        </p:txBody>
      </p:sp>
      <p:graphicFrame>
        <p:nvGraphicFramePr>
          <p:cNvPr id="5" name="Content Placeholder 4"/>
          <p:cNvGraphicFramePr>
            <a:graphicFrameLocks noGrp="1"/>
          </p:cNvGraphicFramePr>
          <p:nvPr>
            <p:ph idx="1"/>
          </p:nvPr>
        </p:nvGraphicFramePr>
        <p:xfrm>
          <a:off x="457200" y="1447800"/>
          <a:ext cx="6858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F387D185-59DE-4445-8283-CDDBB281E2DE}"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rmAutofit fontScale="90000"/>
          </a:bodyPr>
          <a:lstStyle/>
          <a:p>
            <a:pPr algn="l"/>
            <a:r>
              <a:rPr lang="en-US" dirty="0" smtClean="0"/>
              <a:t>Powerful LKC Model with other data</a:t>
            </a:r>
          </a:p>
        </p:txBody>
      </p:sp>
      <p:pic>
        <p:nvPicPr>
          <p:cNvPr id="2" name="Picture 2"/>
          <p:cNvPicPr>
            <a:picLocks noGrp="1" noChangeAspect="1" noChangeArrowheads="1"/>
          </p:cNvPicPr>
          <p:nvPr>
            <p:ph idx="1"/>
          </p:nvPr>
        </p:nvPicPr>
        <p:blipFill>
          <a:blip r:embed="rId3" cstate="print"/>
          <a:srcRect/>
          <a:stretch>
            <a:fillRect/>
          </a:stretch>
        </p:blipFill>
        <p:spPr bwMode="auto">
          <a:xfrm>
            <a:off x="1447800" y="1295400"/>
            <a:ext cx="3562112" cy="2730215"/>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5646964" y="1447800"/>
            <a:ext cx="2677886" cy="31242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1600200" y="3733800"/>
            <a:ext cx="3276600" cy="2238548"/>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F387D185-59DE-4445-8283-CDDBB281E2DE}"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Conclusion</a:t>
            </a:r>
          </a:p>
        </p:txBody>
      </p:sp>
      <p:sp>
        <p:nvSpPr>
          <p:cNvPr id="3076" name="Rectangle 3"/>
          <p:cNvSpPr>
            <a:spLocks noGrp="1" noChangeArrowheads="1"/>
          </p:cNvSpPr>
          <p:nvPr>
            <p:ph idx="1"/>
          </p:nvPr>
        </p:nvSpPr>
        <p:spPr/>
        <p:txBody>
          <a:bodyPr/>
          <a:lstStyle/>
          <a:p>
            <a:pPr eaLnBrk="1" hangingPunct="1"/>
            <a:r>
              <a:rPr lang="en-US" dirty="0" smtClean="0"/>
              <a:t>We illustrate the privacy threats caused by publishing RFID data</a:t>
            </a:r>
          </a:p>
          <a:p>
            <a:pPr eaLnBrk="1" hangingPunct="1"/>
            <a:r>
              <a:rPr lang="en-US" dirty="0" smtClean="0"/>
              <a:t>Formally define a privacy model, called LKC privacy for high dimensional, sparse RFID  data</a:t>
            </a:r>
          </a:p>
          <a:p>
            <a:pPr eaLnBrk="1" hangingPunct="1"/>
            <a:r>
              <a:rPr lang="en-US" dirty="0" smtClean="0"/>
              <a:t>Propose an efficient </a:t>
            </a:r>
            <a:r>
              <a:rPr lang="en-US" dirty="0" err="1" smtClean="0"/>
              <a:t>anonymization</a:t>
            </a:r>
            <a:r>
              <a:rPr lang="en-US" dirty="0" smtClean="0"/>
              <a:t> algorithm to transform a RFID data set to satisfy a given LKC-privacy requirement</a:t>
            </a:r>
          </a:p>
        </p:txBody>
      </p:sp>
      <p:sp>
        <p:nvSpPr>
          <p:cNvPr id="5" name="Slide Number Placeholder 4"/>
          <p:cNvSpPr>
            <a:spLocks noGrp="1"/>
          </p:cNvSpPr>
          <p:nvPr>
            <p:ph type="sldNum" sz="quarter" idx="12"/>
          </p:nvPr>
        </p:nvSpPr>
        <p:spPr/>
        <p:txBody>
          <a:bodyPr/>
          <a:lstStyle/>
          <a:p>
            <a:fld id="{F387D185-59DE-4445-8283-CDDBB281E2DE}"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Paper</a:t>
            </a:r>
          </a:p>
        </p:txBody>
      </p:sp>
      <p:sp>
        <p:nvSpPr>
          <p:cNvPr id="3076" name="Rectangle 3"/>
          <p:cNvSpPr>
            <a:spLocks noGrp="1" noChangeArrowheads="1"/>
          </p:cNvSpPr>
          <p:nvPr>
            <p:ph idx="1"/>
          </p:nvPr>
        </p:nvSpPr>
        <p:spPr/>
        <p:txBody>
          <a:bodyPr>
            <a:normAutofit lnSpcReduction="10000"/>
          </a:bodyPr>
          <a:lstStyle/>
          <a:p>
            <a:r>
              <a:rPr lang="en-US" dirty="0" smtClean="0"/>
              <a:t>Our paper titled “Privacy Protection for RFID Data” has been accepted at ACM SAC 2009. </a:t>
            </a:r>
          </a:p>
          <a:p>
            <a:pPr>
              <a:buNone/>
            </a:pPr>
            <a:r>
              <a:rPr lang="en-US" dirty="0" smtClean="0"/>
              <a:t>    B. C. M. Fung, M. Cao, B. C. Desai, and H. </a:t>
            </a:r>
            <a:r>
              <a:rPr lang="en-US" dirty="0" err="1" smtClean="0"/>
              <a:t>Xu</a:t>
            </a:r>
            <a:r>
              <a:rPr lang="en-US" dirty="0" smtClean="0"/>
              <a:t>. Privacy protection for RFID data. In Proceedings of the 24th </a:t>
            </a:r>
            <a:r>
              <a:rPr lang="en-US" smtClean="0"/>
              <a:t>ACM SIGAPP Symposium </a:t>
            </a:r>
            <a:r>
              <a:rPr lang="en-US" dirty="0" smtClean="0"/>
              <a:t>on Applied Computing (SAC 2009) Special Track on Database Theory, Technology, and Applications (DTTA), Honolulu, HI: ACM Press, March 2009.</a:t>
            </a:r>
            <a:endParaRPr lang="en-US" dirty="0"/>
          </a:p>
        </p:txBody>
      </p:sp>
      <p:sp>
        <p:nvSpPr>
          <p:cNvPr id="5" name="Slide Number Placeholder 4"/>
          <p:cNvSpPr>
            <a:spLocks noGrp="1"/>
          </p:cNvSpPr>
          <p:nvPr>
            <p:ph type="sldNum" sz="quarter" idx="12"/>
          </p:nvPr>
        </p:nvSpPr>
        <p:spPr/>
        <p:txBody>
          <a:bodyPr/>
          <a:lstStyle/>
          <a:p>
            <a:fld id="{F387D185-59DE-4445-8283-CDDBB281E2DE}"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Future Work</a:t>
            </a:r>
          </a:p>
        </p:txBody>
      </p:sp>
      <p:sp>
        <p:nvSpPr>
          <p:cNvPr id="3076" name="Rectangle 3"/>
          <p:cNvSpPr>
            <a:spLocks noGrp="1" noChangeArrowheads="1"/>
          </p:cNvSpPr>
          <p:nvPr>
            <p:ph idx="1"/>
          </p:nvPr>
        </p:nvSpPr>
        <p:spPr/>
        <p:txBody>
          <a:bodyPr/>
          <a:lstStyle/>
          <a:p>
            <a:pPr eaLnBrk="1" hangingPunct="1"/>
            <a:r>
              <a:rPr lang="en-US" dirty="0" smtClean="0"/>
              <a:t>Implement different </a:t>
            </a:r>
            <a:r>
              <a:rPr lang="en-US" dirty="0" err="1" smtClean="0"/>
              <a:t>anonymization</a:t>
            </a:r>
            <a:r>
              <a:rPr lang="en-US" dirty="0" smtClean="0"/>
              <a:t> methods: generalization or permutation.</a:t>
            </a:r>
          </a:p>
          <a:p>
            <a:pPr eaLnBrk="1" hangingPunct="1"/>
            <a:r>
              <a:rPr lang="en-US" dirty="0" smtClean="0"/>
              <a:t>New attack scenario with QID</a:t>
            </a:r>
          </a:p>
          <a:p>
            <a:pPr eaLnBrk="1" hangingPunct="1"/>
            <a:r>
              <a:rPr lang="en-US" dirty="0" smtClean="0"/>
              <a:t>Enhanced Score function</a:t>
            </a:r>
          </a:p>
        </p:txBody>
      </p:sp>
      <p:sp>
        <p:nvSpPr>
          <p:cNvPr id="5" name="Slide Number Placeholder 4"/>
          <p:cNvSpPr>
            <a:spLocks noGrp="1"/>
          </p:cNvSpPr>
          <p:nvPr>
            <p:ph type="sldNum" sz="quarter" idx="12"/>
          </p:nvPr>
        </p:nvSpPr>
        <p:spPr/>
        <p:txBody>
          <a:bodyPr/>
          <a:lstStyle/>
          <a:p>
            <a:fld id="{F387D185-59DE-4445-8283-CDDBB281E2D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Acknowledgement</a:t>
            </a:r>
          </a:p>
        </p:txBody>
      </p:sp>
      <p:sp>
        <p:nvSpPr>
          <p:cNvPr id="3076" name="Rectangle 3"/>
          <p:cNvSpPr>
            <a:spLocks noGrp="1" noChangeArrowheads="1"/>
          </p:cNvSpPr>
          <p:nvPr>
            <p:ph idx="1"/>
          </p:nvPr>
        </p:nvSpPr>
        <p:spPr>
          <a:xfrm>
            <a:off x="228600" y="1600200"/>
            <a:ext cx="8458200" cy="4525963"/>
          </a:xfrm>
        </p:spPr>
        <p:txBody>
          <a:bodyPr/>
          <a:lstStyle/>
          <a:p>
            <a:pPr>
              <a:buNone/>
            </a:pPr>
            <a:r>
              <a:rPr lang="en-US" dirty="0" smtClean="0"/>
              <a:t>    The research is supported in part by the Discovery Grants(356065-2008) from Natural Sciences and Engineering Research Council of Canada(NSERC) </a:t>
            </a:r>
          </a:p>
          <a:p>
            <a:pPr>
              <a:buNone/>
            </a:pPr>
            <a:endParaRPr lang="en-US"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Application of RFID ?</a:t>
            </a:r>
          </a:p>
        </p:txBody>
      </p:sp>
      <p:sp>
        <p:nvSpPr>
          <p:cNvPr id="11" name="Rectangle 3"/>
          <p:cNvSpPr txBox="1">
            <a:spLocks noChangeArrowheads="1"/>
          </p:cNvSpPr>
          <p:nvPr/>
        </p:nvSpPr>
        <p:spPr>
          <a:xfrm>
            <a:off x="381000" y="1371600"/>
            <a:ext cx="48006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Supply Chain Management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Real-time inventory tracking</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Retail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Active shelves monitor product availability</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Access control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Toll collection, credit cards, building access</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Airline luggage management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Reduce lost/misplaced luggage</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Medical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Implant patients with a tag that contains their medical history</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Pet identification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Implant RFID tag with pet owner information</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5" descr="British Airways Completes Field Trials on Baggage ID with Good Results"/>
          <p:cNvPicPr>
            <a:picLocks noChangeAspect="1" noChangeArrowheads="1"/>
          </p:cNvPicPr>
          <p:nvPr/>
        </p:nvPicPr>
        <p:blipFill>
          <a:blip r:embed="rId4" cstate="print"/>
          <a:srcRect/>
          <a:stretch>
            <a:fillRect/>
          </a:stretch>
        </p:blipFill>
        <p:spPr bwMode="auto">
          <a:xfrm>
            <a:off x="5105400" y="3505200"/>
            <a:ext cx="1585913" cy="1752600"/>
          </a:xfrm>
          <a:prstGeom prst="rect">
            <a:avLst/>
          </a:prstGeom>
          <a:noFill/>
        </p:spPr>
      </p:pic>
      <p:pic>
        <p:nvPicPr>
          <p:cNvPr id="13" name="Picture 6" descr="rfid_reader"/>
          <p:cNvPicPr>
            <a:picLocks noGrp="1" noChangeAspect="1" noChangeArrowheads="1"/>
          </p:cNvPicPr>
          <p:nvPr>
            <p:ph sz="quarter" idx="4294967295"/>
          </p:nvPr>
        </p:nvPicPr>
        <p:blipFill>
          <a:blip r:embed="rId5" cstate="print"/>
          <a:srcRect/>
          <a:stretch>
            <a:fillRect/>
          </a:stretch>
        </p:blipFill>
        <p:spPr>
          <a:xfrm>
            <a:off x="5156200" y="1222375"/>
            <a:ext cx="2768600" cy="2073725"/>
          </a:xfrm>
          <a:prstGeom prst="rect">
            <a:avLst/>
          </a:prstGeom>
          <a:noFill/>
          <a:ln/>
        </p:spPr>
      </p:pic>
      <p:pic>
        <p:nvPicPr>
          <p:cNvPr id="14" name="Picture 4" descr="chip"/>
          <p:cNvPicPr>
            <a:picLocks noGrp="1" noChangeAspect="1" noChangeArrowheads="1"/>
          </p:cNvPicPr>
          <p:nvPr>
            <p:ph sz="quarter" idx="4294967295"/>
          </p:nvPr>
        </p:nvPicPr>
        <p:blipFill>
          <a:blip r:embed="rId6" cstate="print"/>
          <a:srcRect/>
          <a:stretch>
            <a:fillRect/>
          </a:stretch>
        </p:blipFill>
        <p:spPr>
          <a:xfrm>
            <a:off x="6705600" y="3886200"/>
            <a:ext cx="2250449" cy="838200"/>
          </a:xfrm>
          <a:prstGeom prst="rect">
            <a:avLst/>
          </a:prstGeom>
          <a:noFill/>
          <a:ln/>
        </p:spPr>
      </p:pic>
      <p:sp>
        <p:nvSpPr>
          <p:cNvPr id="8" name="Slide Number Placeholder 7"/>
          <p:cNvSpPr>
            <a:spLocks noGrp="1"/>
          </p:cNvSpPr>
          <p:nvPr>
            <p:ph type="sldNum" sz="quarter" idx="12"/>
          </p:nvPr>
        </p:nvSpPr>
        <p:spPr/>
        <p:txBody>
          <a:bodyPr/>
          <a:lstStyle/>
          <a:p>
            <a:fld id="{F387D185-59DE-4445-8283-CDDBB281E2DE}"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Reference: </a:t>
            </a:r>
          </a:p>
        </p:txBody>
      </p:sp>
      <p:sp>
        <p:nvSpPr>
          <p:cNvPr id="3076" name="Rectangle 3"/>
          <p:cNvSpPr>
            <a:spLocks noGrp="1" noChangeArrowheads="1"/>
          </p:cNvSpPr>
          <p:nvPr>
            <p:ph idx="1"/>
          </p:nvPr>
        </p:nvSpPr>
        <p:spPr/>
        <p:txBody>
          <a:bodyPr/>
          <a:lstStyle/>
          <a:p>
            <a:pPr eaLnBrk="1" hangingPunct="1"/>
            <a:r>
              <a:rPr lang="en-US" dirty="0" smtClean="0"/>
              <a:t>KDD 08 Tutorial, Mining Massive RFID trajectory, and traffic Data Sets, </a:t>
            </a:r>
            <a:r>
              <a:rPr lang="en-US" dirty="0" err="1" smtClean="0"/>
              <a:t>Jiawei</a:t>
            </a:r>
            <a:r>
              <a:rPr lang="en-US" dirty="0" smtClean="0"/>
              <a:t> Han, Jae-Gil Lee, Hector Gonzalez, </a:t>
            </a:r>
            <a:r>
              <a:rPr lang="en-US" dirty="0" err="1" smtClean="0"/>
              <a:t>Xiaolei</a:t>
            </a:r>
            <a:r>
              <a:rPr lang="en-US" dirty="0" smtClean="0"/>
              <a:t> Li, ACM SIGKDD’08 Conference Tutorial, Las Vegas, NV</a:t>
            </a:r>
          </a:p>
          <a:p>
            <a:pPr eaLnBrk="1" hangingPunct="1"/>
            <a:r>
              <a:rPr lang="en-US" dirty="0" smtClean="0">
                <a:hlinkClick r:id="rId4"/>
              </a:rPr>
              <a:t>www.spacemontreal.com</a:t>
            </a:r>
            <a:endParaRPr lang="en-US" dirty="0" smtClean="0"/>
          </a:p>
          <a:p>
            <a:pPr eaLnBrk="1" hangingPunct="1"/>
            <a:r>
              <a:rPr lang="en-US" dirty="0" smtClean="0"/>
              <a:t>Office of the Privacy Commissioner</a:t>
            </a:r>
          </a:p>
          <a:p>
            <a:pPr eaLnBrk="1" hangingPunct="1"/>
            <a:endParaRPr lang="en-US" dirty="0" smtClean="0"/>
          </a:p>
        </p:txBody>
      </p:sp>
      <p:sp>
        <p:nvSpPr>
          <p:cNvPr id="5" name="Slide Number Placeholder 4"/>
          <p:cNvSpPr>
            <a:spLocks noGrp="1"/>
          </p:cNvSpPr>
          <p:nvPr>
            <p:ph type="sldNum" sz="quarter" idx="12"/>
          </p:nvPr>
        </p:nvSpPr>
        <p:spPr/>
        <p:txBody>
          <a:bodyPr/>
          <a:lstStyle/>
          <a:p>
            <a:fld id="{F387D185-59DE-4445-8283-CDDBB281E2DE}" type="slidenum">
              <a:rPr lang="en-US" smtClean="0"/>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normAutofit fontScale="90000"/>
          </a:bodyPr>
          <a:lstStyle/>
          <a:p>
            <a:pPr algn="l"/>
            <a:r>
              <a:rPr lang="en-US" dirty="0" smtClean="0"/>
              <a:t>What is RFID – RFID Tag and Receiver</a:t>
            </a:r>
          </a:p>
        </p:txBody>
      </p:sp>
      <p:pic>
        <p:nvPicPr>
          <p:cNvPr id="5" name="Picture 4" descr="2436063725_f866057ec3.jpg"/>
          <p:cNvPicPr>
            <a:picLocks noChangeAspect="1"/>
          </p:cNvPicPr>
          <p:nvPr/>
        </p:nvPicPr>
        <p:blipFill>
          <a:blip r:embed="rId4" cstate="print"/>
          <a:stretch>
            <a:fillRect/>
          </a:stretch>
        </p:blipFill>
        <p:spPr>
          <a:xfrm>
            <a:off x="609600" y="1295400"/>
            <a:ext cx="3073400" cy="2053032"/>
          </a:xfrm>
          <a:prstGeom prst="rect">
            <a:avLst/>
          </a:prstGeom>
        </p:spPr>
      </p:pic>
      <p:pic>
        <p:nvPicPr>
          <p:cNvPr id="7" name="Picture 6" descr="2574230877_34e0a7ec1b.jpg"/>
          <p:cNvPicPr>
            <a:picLocks noChangeAspect="1"/>
          </p:cNvPicPr>
          <p:nvPr/>
        </p:nvPicPr>
        <p:blipFill>
          <a:blip r:embed="rId5" cstate="print"/>
          <a:stretch>
            <a:fillRect/>
          </a:stretch>
        </p:blipFill>
        <p:spPr>
          <a:xfrm>
            <a:off x="4038600" y="1295400"/>
            <a:ext cx="3048000" cy="2036064"/>
          </a:xfrm>
          <a:prstGeom prst="rect">
            <a:avLst/>
          </a:prstGeom>
        </p:spPr>
      </p:pic>
      <p:sp>
        <p:nvSpPr>
          <p:cNvPr id="8" name="Rectangle 7"/>
          <p:cNvSpPr/>
          <p:nvPr/>
        </p:nvSpPr>
        <p:spPr>
          <a:xfrm>
            <a:off x="838200" y="5410200"/>
            <a:ext cx="2024400" cy="369332"/>
          </a:xfrm>
          <a:prstGeom prst="rect">
            <a:avLst/>
          </a:prstGeom>
        </p:spPr>
        <p:txBody>
          <a:bodyPr wrap="none">
            <a:spAutoFit/>
          </a:bodyPr>
          <a:lstStyle/>
          <a:p>
            <a:r>
              <a:rPr lang="en-US" i="1" dirty="0" smtClean="0">
                <a:hlinkClick r:id="rId6"/>
              </a:rPr>
              <a:t>spacingmontreal.ca</a:t>
            </a:r>
            <a:endParaRPr lang="en-US" dirty="0"/>
          </a:p>
        </p:txBody>
      </p:sp>
      <p:pic>
        <p:nvPicPr>
          <p:cNvPr id="9" name="Picture 8" descr="mag_reader.jpg"/>
          <p:cNvPicPr>
            <a:picLocks noChangeAspect="1"/>
          </p:cNvPicPr>
          <p:nvPr/>
        </p:nvPicPr>
        <p:blipFill>
          <a:blip r:embed="rId7" cstate="print"/>
          <a:stretch>
            <a:fillRect/>
          </a:stretch>
        </p:blipFill>
        <p:spPr>
          <a:xfrm>
            <a:off x="3276600" y="3581400"/>
            <a:ext cx="2232378" cy="2078420"/>
          </a:xfrm>
          <a:prstGeom prst="rect">
            <a:avLst/>
          </a:prstGeom>
        </p:spPr>
      </p:pic>
      <p:pic>
        <p:nvPicPr>
          <p:cNvPr id="10" name="Picture 2"/>
          <p:cNvPicPr>
            <a:picLocks noChangeAspect="1" noChangeArrowheads="1"/>
          </p:cNvPicPr>
          <p:nvPr/>
        </p:nvPicPr>
        <p:blipFill>
          <a:blip r:embed="rId8" cstate="print"/>
          <a:srcRect/>
          <a:stretch>
            <a:fillRect/>
          </a:stretch>
        </p:blipFill>
        <p:spPr bwMode="auto">
          <a:xfrm>
            <a:off x="533400" y="3505201"/>
            <a:ext cx="2667000" cy="1946190"/>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fld id="{F387D185-59DE-4445-8283-CDDBB281E2DE}" type="slidenum">
              <a:rPr lang="en-US" smtClean="0"/>
              <a:pPr/>
              <a:t>5</a:t>
            </a:fld>
            <a:endParaRPr lang="en-US"/>
          </a:p>
        </p:txBody>
      </p:sp>
      <p:pic>
        <p:nvPicPr>
          <p:cNvPr id="10241" name="Picture 1"/>
          <p:cNvPicPr>
            <a:picLocks noChangeAspect="1" noChangeArrowheads="1"/>
          </p:cNvPicPr>
          <p:nvPr/>
        </p:nvPicPr>
        <p:blipFill>
          <a:blip r:embed="rId9" cstate="print"/>
          <a:srcRect/>
          <a:stretch>
            <a:fillRect/>
          </a:stretch>
        </p:blipFill>
        <p:spPr bwMode="auto">
          <a:xfrm>
            <a:off x="5714999" y="3581400"/>
            <a:ext cx="1920363"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RFID Ticketing System</a:t>
            </a:r>
          </a:p>
        </p:txBody>
      </p:sp>
      <p:sp>
        <p:nvSpPr>
          <p:cNvPr id="3076" name="Rectangle 3"/>
          <p:cNvSpPr>
            <a:spLocks noGrp="1" noChangeArrowheads="1"/>
          </p:cNvSpPr>
          <p:nvPr>
            <p:ph idx="1"/>
          </p:nvPr>
        </p:nvSpPr>
        <p:spPr>
          <a:xfrm>
            <a:off x="457200" y="4724400"/>
            <a:ext cx="8229600" cy="1020763"/>
          </a:xfrm>
        </p:spPr>
        <p:txBody>
          <a:bodyPr>
            <a:normAutofit fontScale="77500" lnSpcReduction="20000"/>
          </a:bodyPr>
          <a:lstStyle/>
          <a:p>
            <a:pPr>
              <a:buNone/>
            </a:pPr>
            <a:r>
              <a:rPr lang="en-US" dirty="0" smtClean="0"/>
              <a:t>     According to the STM website, the metro system has transported over 6 billion passengers as of 2006, roughly equivalent to the world's population</a:t>
            </a:r>
          </a:p>
        </p:txBody>
      </p:sp>
      <p:pic>
        <p:nvPicPr>
          <p:cNvPr id="4098" name="Picture 2"/>
          <p:cNvPicPr>
            <a:picLocks noChangeAspect="1" noChangeArrowheads="1"/>
          </p:cNvPicPr>
          <p:nvPr/>
        </p:nvPicPr>
        <p:blipFill>
          <a:blip r:embed="rId4" cstate="print"/>
          <a:srcRect/>
          <a:stretch>
            <a:fillRect/>
          </a:stretch>
        </p:blipFill>
        <p:spPr bwMode="auto">
          <a:xfrm>
            <a:off x="4495800" y="1338450"/>
            <a:ext cx="4132406" cy="3233549"/>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print"/>
          <a:srcRect/>
          <a:stretch>
            <a:fillRect/>
          </a:stretch>
        </p:blipFill>
        <p:spPr bwMode="auto">
          <a:xfrm>
            <a:off x="609600" y="1371600"/>
            <a:ext cx="3505200" cy="255785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F387D185-59DE-4445-8283-CDDBB281E2D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What is RFID-Tag and Database?</a:t>
            </a:r>
          </a:p>
        </p:txBody>
      </p:sp>
      <p:pic>
        <p:nvPicPr>
          <p:cNvPr id="5" name="Picture 3" descr="RFID_system2"/>
          <p:cNvPicPr>
            <a:picLocks noGrp="1" noChangeAspect="1" noChangeArrowheads="1"/>
          </p:cNvPicPr>
          <p:nvPr>
            <p:ph idx="1"/>
          </p:nvPr>
        </p:nvPicPr>
        <p:blipFill>
          <a:blip r:embed="rId4" cstate="print"/>
          <a:srcRect/>
          <a:stretch>
            <a:fillRect/>
          </a:stretch>
        </p:blipFill>
        <p:spPr>
          <a:xfrm>
            <a:off x="1371600" y="1219200"/>
            <a:ext cx="6172200" cy="4227957"/>
          </a:xfrm>
          <a:noFill/>
          <a:ln/>
        </p:spPr>
      </p:pic>
      <p:sp>
        <p:nvSpPr>
          <p:cNvPr id="6" name="Slide Number Placeholder 5"/>
          <p:cNvSpPr>
            <a:spLocks noGrp="1"/>
          </p:cNvSpPr>
          <p:nvPr>
            <p:ph type="sldNum" sz="quarter" idx="12"/>
          </p:nvPr>
        </p:nvSpPr>
        <p:spPr/>
        <p:txBody>
          <a:bodyPr/>
          <a:lstStyle/>
          <a:p>
            <a:fld id="{F387D185-59DE-4445-8283-CDDBB281E2DE}" type="slidenum">
              <a:rPr lang="en-US" smtClean="0"/>
              <a:pPr/>
              <a:t>7</a:t>
            </a:fld>
            <a:endParaRPr lang="en-US"/>
          </a:p>
        </p:txBody>
      </p:sp>
      <p:sp>
        <p:nvSpPr>
          <p:cNvPr id="7" name="TextBox 6"/>
          <p:cNvSpPr txBox="1"/>
          <p:nvPr/>
        </p:nvSpPr>
        <p:spPr>
          <a:xfrm>
            <a:off x="304800" y="6324600"/>
            <a:ext cx="3048000" cy="369332"/>
          </a:xfrm>
          <a:prstGeom prst="rect">
            <a:avLst/>
          </a:prstGeom>
          <a:noFill/>
        </p:spPr>
        <p:txBody>
          <a:bodyPr wrap="square" rtlCol="0">
            <a:spAutoFit/>
          </a:bodyPr>
          <a:lstStyle/>
          <a:p>
            <a:r>
              <a:rPr lang="en-US" dirty="0" smtClean="0"/>
              <a:t>Source: KDD 08 Tutorial</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RFID Data</a:t>
            </a:r>
          </a:p>
        </p:txBody>
      </p:sp>
      <p:graphicFrame>
        <p:nvGraphicFramePr>
          <p:cNvPr id="5" name="Diagram 4"/>
          <p:cNvGraphicFramePr/>
          <p:nvPr/>
        </p:nvGraphicFramePr>
        <p:xfrm>
          <a:off x="152400" y="1447800"/>
          <a:ext cx="5791200"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6"/>
          <p:cNvSpPr txBox="1">
            <a:spLocks noChangeArrowheads="1"/>
          </p:cNvSpPr>
          <p:nvPr/>
        </p:nvSpPr>
        <p:spPr bwMode="auto">
          <a:xfrm>
            <a:off x="5289550" y="4191000"/>
            <a:ext cx="2406650" cy="366713"/>
          </a:xfrm>
          <a:prstGeom prst="rect">
            <a:avLst/>
          </a:prstGeom>
          <a:noFill/>
          <a:ln w="9525">
            <a:noFill/>
            <a:miter lim="800000"/>
            <a:headEnd/>
            <a:tailEnd/>
          </a:ln>
        </p:spPr>
        <p:txBody>
          <a:bodyPr wrap="none">
            <a:spAutoFit/>
          </a:bodyPr>
          <a:lstStyle/>
          <a:p>
            <a:r>
              <a:rPr lang="en-US" sz="1800">
                <a:latin typeface="Calibri" pitchFamily="34" charset="0"/>
              </a:rPr>
              <a:t>[EPC, Location, Time]</a:t>
            </a:r>
          </a:p>
        </p:txBody>
      </p:sp>
      <p:sp>
        <p:nvSpPr>
          <p:cNvPr id="7" name="TextBox 7"/>
          <p:cNvSpPr txBox="1">
            <a:spLocks noChangeArrowheads="1"/>
          </p:cNvSpPr>
          <p:nvPr/>
        </p:nvSpPr>
        <p:spPr bwMode="auto">
          <a:xfrm>
            <a:off x="5276850" y="3162300"/>
            <a:ext cx="3790950" cy="366713"/>
          </a:xfrm>
          <a:prstGeom prst="rect">
            <a:avLst/>
          </a:prstGeom>
          <a:noFill/>
          <a:ln w="9525">
            <a:noFill/>
            <a:miter lim="800000"/>
            <a:headEnd/>
            <a:tailEnd/>
          </a:ln>
        </p:spPr>
        <p:txBody>
          <a:bodyPr wrap="none">
            <a:spAutoFit/>
          </a:bodyPr>
          <a:lstStyle/>
          <a:p>
            <a:r>
              <a:rPr lang="en-US" sz="1800" dirty="0">
                <a:latin typeface="Calibri" pitchFamily="34" charset="0"/>
              </a:rPr>
              <a:t>[EPC, Location, </a:t>
            </a:r>
            <a:r>
              <a:rPr lang="en-US" sz="1800" dirty="0" err="1">
                <a:latin typeface="Calibri" pitchFamily="34" charset="0"/>
              </a:rPr>
              <a:t>Time_in</a:t>
            </a:r>
            <a:r>
              <a:rPr lang="en-US" sz="1800" dirty="0">
                <a:latin typeface="Calibri" pitchFamily="34" charset="0"/>
              </a:rPr>
              <a:t>, </a:t>
            </a:r>
            <a:r>
              <a:rPr lang="en-US" sz="1800" dirty="0" err="1">
                <a:latin typeface="Calibri" pitchFamily="34" charset="0"/>
              </a:rPr>
              <a:t>Time_out</a:t>
            </a:r>
            <a:r>
              <a:rPr lang="en-US" sz="1800" dirty="0">
                <a:latin typeface="Calibri" pitchFamily="34" charset="0"/>
              </a:rPr>
              <a:t>]</a:t>
            </a:r>
          </a:p>
        </p:txBody>
      </p:sp>
      <p:sp>
        <p:nvSpPr>
          <p:cNvPr id="8" name="TextBox 8"/>
          <p:cNvSpPr txBox="1">
            <a:spLocks noChangeArrowheads="1"/>
          </p:cNvSpPr>
          <p:nvPr/>
        </p:nvSpPr>
        <p:spPr bwMode="auto">
          <a:xfrm>
            <a:off x="5292725" y="2117725"/>
            <a:ext cx="3089275" cy="366713"/>
          </a:xfrm>
          <a:prstGeom prst="rect">
            <a:avLst/>
          </a:prstGeom>
          <a:noFill/>
          <a:ln w="9525">
            <a:noFill/>
            <a:miter lim="800000"/>
            <a:headEnd/>
            <a:tailEnd/>
          </a:ln>
        </p:spPr>
        <p:txBody>
          <a:bodyPr wrap="none">
            <a:spAutoFit/>
          </a:bodyPr>
          <a:lstStyle/>
          <a:p>
            <a:r>
              <a:rPr lang="en-US" sz="1800">
                <a:latin typeface="Calibri" pitchFamily="34" charset="0"/>
              </a:rPr>
              <a:t>[EPC: (L</a:t>
            </a:r>
            <a:r>
              <a:rPr lang="en-US" sz="1800" baseline="-25000">
                <a:latin typeface="Calibri" pitchFamily="34" charset="0"/>
              </a:rPr>
              <a:t>1</a:t>
            </a:r>
            <a:r>
              <a:rPr lang="en-US" sz="1800">
                <a:latin typeface="Calibri" pitchFamily="34" charset="0"/>
              </a:rPr>
              <a:t>,T</a:t>
            </a:r>
            <a:r>
              <a:rPr lang="en-US" sz="1800" baseline="-25000">
                <a:latin typeface="Calibri" pitchFamily="34" charset="0"/>
              </a:rPr>
              <a:t>1</a:t>
            </a:r>
            <a:r>
              <a:rPr lang="en-US" sz="1800">
                <a:latin typeface="Calibri" pitchFamily="34" charset="0"/>
              </a:rPr>
              <a:t>)(L</a:t>
            </a:r>
            <a:r>
              <a:rPr lang="en-US" sz="1800" baseline="-25000">
                <a:latin typeface="Calibri" pitchFamily="34" charset="0"/>
              </a:rPr>
              <a:t>2</a:t>
            </a:r>
            <a:r>
              <a:rPr lang="en-US" sz="1800">
                <a:latin typeface="Calibri" pitchFamily="34" charset="0"/>
              </a:rPr>
              <a:t>,T</a:t>
            </a:r>
            <a:r>
              <a:rPr lang="en-US" sz="1800" baseline="-25000">
                <a:latin typeface="Calibri" pitchFamily="34" charset="0"/>
              </a:rPr>
              <a:t>2</a:t>
            </a:r>
            <a:r>
              <a:rPr lang="en-US" sz="1800">
                <a:latin typeface="Calibri" pitchFamily="34" charset="0"/>
              </a:rPr>
              <a:t>)…(L</a:t>
            </a:r>
            <a:r>
              <a:rPr lang="en-US" sz="1800" baseline="-25000">
                <a:latin typeface="Calibri" pitchFamily="34" charset="0"/>
              </a:rPr>
              <a:t>n</a:t>
            </a:r>
            <a:r>
              <a:rPr lang="en-US" sz="1800">
                <a:latin typeface="Calibri" pitchFamily="34" charset="0"/>
              </a:rPr>
              <a:t>,T</a:t>
            </a:r>
            <a:r>
              <a:rPr lang="en-US" sz="1800" baseline="-25000">
                <a:latin typeface="Calibri" pitchFamily="34" charset="0"/>
              </a:rPr>
              <a:t>n</a:t>
            </a:r>
            <a:r>
              <a:rPr lang="en-US" sz="1800">
                <a:latin typeface="Calibri" pitchFamily="34" charset="0"/>
              </a:rPr>
              <a:t>)]</a:t>
            </a:r>
          </a:p>
        </p:txBody>
      </p:sp>
      <p:pic>
        <p:nvPicPr>
          <p:cNvPr id="9" name="Picture 2" descr="http://journalism.berkeley.edu/projects/biplog/archive/epc.jpg"/>
          <p:cNvPicPr>
            <a:picLocks noChangeAspect="1" noChangeArrowheads="1"/>
          </p:cNvPicPr>
          <p:nvPr/>
        </p:nvPicPr>
        <p:blipFill>
          <a:blip r:embed="rId9" cstate="print"/>
          <a:srcRect/>
          <a:stretch>
            <a:fillRect/>
          </a:stretch>
        </p:blipFill>
        <p:spPr bwMode="auto">
          <a:xfrm>
            <a:off x="76200" y="5727700"/>
            <a:ext cx="4191000" cy="11303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F387D185-59DE-4445-8283-CDDBB281E2D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point_ENCS_TextWhiteENG.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algn="l"/>
            <a:r>
              <a:rPr lang="en-US" dirty="0" smtClean="0"/>
              <a:t>RFID Data</a:t>
            </a:r>
          </a:p>
        </p:txBody>
      </p:sp>
      <p:sp>
        <p:nvSpPr>
          <p:cNvPr id="18" name="Slide Number Placeholder 4"/>
          <p:cNvSpPr>
            <a:spLocks noGrp="1"/>
          </p:cNvSpPr>
          <p:nvPr>
            <p:ph type="sldNum" sz="quarter" idx="10"/>
          </p:nvPr>
        </p:nvSpPr>
        <p:spPr>
          <a:xfrm>
            <a:off x="8686800" y="6324600"/>
            <a:ext cx="457200" cy="457200"/>
          </a:xfrm>
        </p:spPr>
        <p:txBody>
          <a:bodyPr/>
          <a:lstStyle/>
          <a:p>
            <a:fld id="{4A02D521-B6C3-4BE2-B759-B219C6293BB3}" type="slidenum">
              <a:rPr lang="en-US"/>
              <a:pPr/>
              <a:t>9</a:t>
            </a:fld>
            <a:endParaRPr lang="en-US"/>
          </a:p>
        </p:txBody>
      </p:sp>
      <p:sp>
        <p:nvSpPr>
          <p:cNvPr id="19" name="Rectangle 2"/>
          <p:cNvSpPr txBox="1">
            <a:spLocks noChangeArrowheads="1"/>
          </p:cNvSpPr>
          <p:nvPr/>
        </p:nvSpPr>
        <p:spPr>
          <a:xfrm>
            <a:off x="533400" y="228600"/>
            <a:ext cx="80772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Rectangle 3"/>
          <p:cNvSpPr txBox="1">
            <a:spLocks noChangeArrowheads="1"/>
          </p:cNvSpPr>
          <p:nvPr/>
        </p:nvSpPr>
        <p:spPr>
          <a:xfrm>
            <a:off x="381000" y="1371600"/>
            <a:ext cx="83820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Three models in typical RFID applications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hlink"/>
                </a:solidFill>
                <a:effectLst/>
                <a:uLnTx/>
                <a:uFillTx/>
                <a:latin typeface="+mn-lt"/>
                <a:ea typeface="+mn-ea"/>
                <a:cs typeface="+mn-cs"/>
              </a:rPr>
              <a:t>Bulky movements</a:t>
            </a:r>
            <a:r>
              <a:rPr kumimoji="0" lang="en-US" sz="2800" b="0" i="0" u="none" strike="noStrike" kern="1200" cap="none" spc="0" normalizeH="0" baseline="0" noProof="0" smtClean="0">
                <a:ln>
                  <a:noFill/>
                </a:ln>
                <a:solidFill>
                  <a:schemeClr val="tx1"/>
                </a:solidFill>
                <a:effectLst/>
                <a:uLnTx/>
                <a:uFillTx/>
                <a:latin typeface="+mn-lt"/>
                <a:ea typeface="+mn-ea"/>
                <a:cs typeface="+mn-cs"/>
              </a:rPr>
              <a:t>: supply-chain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hlink"/>
                </a:solidFill>
                <a:effectLst/>
                <a:uLnTx/>
                <a:uFillTx/>
                <a:latin typeface="+mn-lt"/>
                <a:ea typeface="+mn-ea"/>
                <a:cs typeface="+mn-cs"/>
              </a:rPr>
              <a:t>Scattered movements</a:t>
            </a:r>
            <a:r>
              <a:rPr kumimoji="0" lang="en-US" sz="2800" b="0" i="0" u="none" strike="noStrike" kern="1200" cap="none" spc="0" normalizeH="0" baseline="0" noProof="0" smtClean="0">
                <a:ln>
                  <a:noFill/>
                </a:ln>
                <a:solidFill>
                  <a:schemeClr val="tx1"/>
                </a:solidFill>
                <a:effectLst/>
                <a:uLnTx/>
                <a:uFillTx/>
                <a:latin typeface="+mn-lt"/>
                <a:ea typeface="+mn-ea"/>
                <a:cs typeface="+mn-cs"/>
              </a:rPr>
              <a:t>: E-pass tollway system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hlink"/>
                </a:solidFill>
                <a:effectLst/>
                <a:uLnTx/>
                <a:uFillTx/>
                <a:latin typeface="+mn-lt"/>
                <a:ea typeface="+mn-ea"/>
                <a:cs typeface="+mn-cs"/>
              </a:rPr>
              <a:t>No movements</a:t>
            </a:r>
            <a:r>
              <a:rPr kumimoji="0" lang="en-US" sz="2800" b="0" i="0" u="none" strike="noStrike" kern="1200" cap="none" spc="0" normalizeH="0" baseline="0" noProof="0" smtClean="0">
                <a:ln>
                  <a:noFill/>
                </a:ln>
                <a:solidFill>
                  <a:schemeClr val="tx1"/>
                </a:solidFill>
                <a:effectLst/>
                <a:uLnTx/>
                <a:uFillTx/>
                <a:latin typeface="+mn-lt"/>
                <a:ea typeface="+mn-ea"/>
                <a:cs typeface="+mn-cs"/>
              </a:rPr>
              <a:t>: fixed location sensor networks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1" name="Object 4"/>
          <p:cNvGraphicFramePr>
            <a:graphicFrameLocks noChangeAspect="1"/>
          </p:cNvGraphicFramePr>
          <p:nvPr>
            <p:ph sz="half" idx="4294967295"/>
          </p:nvPr>
        </p:nvGraphicFramePr>
        <p:xfrm>
          <a:off x="3505200" y="3657600"/>
          <a:ext cx="5562600" cy="2667000"/>
        </p:xfrm>
        <a:graphic>
          <a:graphicData uri="http://schemas.openxmlformats.org/presentationml/2006/ole">
            <p:oleObj spid="_x0000_s6149" name="SmartDraw" r:id="rId4" imgW="5079240" imgH="2011680" progId="">
              <p:embed/>
            </p:oleObj>
          </a:graphicData>
        </a:graphic>
      </p:graphicFrame>
      <p:sp>
        <p:nvSpPr>
          <p:cNvPr id="22" name="Rectangle 6"/>
          <p:cNvSpPr>
            <a:spLocks noChangeArrowheads="1"/>
          </p:cNvSpPr>
          <p:nvPr/>
        </p:nvSpPr>
        <p:spPr bwMode="auto">
          <a:xfrm>
            <a:off x="381000" y="3200400"/>
            <a:ext cx="3962400" cy="2971800"/>
          </a:xfrm>
          <a:prstGeom prst="rect">
            <a:avLst/>
          </a:prstGeom>
          <a:noFill/>
          <a:ln w="9525">
            <a:noFill/>
            <a:miter lim="800000"/>
            <a:headEnd/>
            <a:tailEnd/>
          </a:ln>
          <a:effectLst/>
        </p:spPr>
        <p:txBody>
          <a:bodyPr/>
          <a:lstStyle/>
          <a:p>
            <a:pPr marL="342900" indent="-342900">
              <a:lnSpc>
                <a:spcPct val="130000"/>
              </a:lnSpc>
              <a:spcBef>
                <a:spcPct val="20000"/>
              </a:spcBef>
              <a:buClr>
                <a:schemeClr val="folHlink"/>
              </a:buClr>
              <a:buSzPct val="60000"/>
              <a:buFont typeface="Wingdings" pitchFamily="2" charset="2"/>
              <a:buChar char="n"/>
            </a:pPr>
            <a:r>
              <a:rPr lang="en-US" sz="2400" dirty="0">
                <a:latin typeface="Arial" charset="0"/>
              </a:rPr>
              <a:t>Different applications may require different data warehouse systems</a:t>
            </a:r>
          </a:p>
          <a:p>
            <a:pPr marL="342900" indent="-342900">
              <a:lnSpc>
                <a:spcPct val="130000"/>
              </a:lnSpc>
              <a:spcBef>
                <a:spcPct val="20000"/>
              </a:spcBef>
              <a:buClr>
                <a:schemeClr val="folHlink"/>
              </a:buClr>
              <a:buSzPct val="60000"/>
              <a:buFont typeface="Wingdings" pitchFamily="2" charset="2"/>
              <a:buChar char="n"/>
            </a:pPr>
            <a:r>
              <a:rPr lang="en-US" sz="2400" dirty="0">
                <a:latin typeface="Arial" charset="0"/>
              </a:rPr>
              <a:t>Our discussion will focus on </a:t>
            </a:r>
            <a:r>
              <a:rPr lang="en-US" sz="2400" i="1" dirty="0" smtClean="0">
                <a:latin typeface="Arial" charset="0"/>
              </a:rPr>
              <a:t>Scattered movements</a:t>
            </a:r>
            <a:endParaRPr lang="en-US" sz="2400" i="1" dirty="0">
              <a:latin typeface="Arial" charset="0"/>
            </a:endParaRPr>
          </a:p>
        </p:txBody>
      </p:sp>
      <p:sp>
        <p:nvSpPr>
          <p:cNvPr id="9" name="TextBox 8"/>
          <p:cNvSpPr txBox="1"/>
          <p:nvPr/>
        </p:nvSpPr>
        <p:spPr>
          <a:xfrm>
            <a:off x="304800" y="6324600"/>
            <a:ext cx="3048000" cy="369332"/>
          </a:xfrm>
          <a:prstGeom prst="rect">
            <a:avLst/>
          </a:prstGeom>
          <a:noFill/>
        </p:spPr>
        <p:txBody>
          <a:bodyPr wrap="square" rtlCol="0">
            <a:spAutoFit/>
          </a:bodyPr>
          <a:lstStyle/>
          <a:p>
            <a:r>
              <a:rPr lang="en-US" dirty="0" smtClean="0"/>
              <a:t>Source: KDD 08 Tutorial</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1770</TotalTime>
  <Words>2160</Words>
  <Application>Microsoft Office PowerPoint</Application>
  <PresentationFormat>On-screen Show (4:3)</PresentationFormat>
  <Paragraphs>327</Paragraphs>
  <Slides>40</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Presentation1</vt:lpstr>
      <vt:lpstr>SmartDraw</vt:lpstr>
      <vt:lpstr>Slide 1</vt:lpstr>
      <vt:lpstr>Agenda</vt:lpstr>
      <vt:lpstr>What is RFID?</vt:lpstr>
      <vt:lpstr>Application of RFID ?</vt:lpstr>
      <vt:lpstr>What is RFID – RFID Tag and Receiver</vt:lpstr>
      <vt:lpstr>RFID Ticketing System</vt:lpstr>
      <vt:lpstr>What is RFID-Tag and Database?</vt:lpstr>
      <vt:lpstr>RFID Data</vt:lpstr>
      <vt:lpstr>RFID Data</vt:lpstr>
      <vt:lpstr>Object Specific Path Table</vt:lpstr>
      <vt:lpstr>RFID Data Mining</vt:lpstr>
      <vt:lpstr>Object Specific Path Table</vt:lpstr>
      <vt:lpstr>Privacy Act</vt:lpstr>
      <vt:lpstr>A simple Attack</vt:lpstr>
      <vt:lpstr>A simple Attack</vt:lpstr>
      <vt:lpstr>RFID Data Privacy Threats</vt:lpstr>
      <vt:lpstr>Problem of Traditional K-Anonymity in high dimensional, sparse data</vt:lpstr>
      <vt:lpstr>LK Anonymity</vt:lpstr>
      <vt:lpstr>LC Dilution</vt:lpstr>
      <vt:lpstr>LKC Privacy</vt:lpstr>
      <vt:lpstr>Problem Definition</vt:lpstr>
      <vt:lpstr>Algorithm</vt:lpstr>
      <vt:lpstr>Phase 1-Violation</vt:lpstr>
      <vt:lpstr>Phase 1-Critical Violation</vt:lpstr>
      <vt:lpstr>Phase 1-Efficient Search and Apriori Algorithm</vt:lpstr>
      <vt:lpstr>Phase 1-Identifying Violation</vt:lpstr>
      <vt:lpstr>Phase 2-Removing Critical Violation</vt:lpstr>
      <vt:lpstr>Phase 2-Critical Violation Tree(Example)</vt:lpstr>
      <vt:lpstr>Phase 2-Score Function</vt:lpstr>
      <vt:lpstr>Greedy Algorithm: RFID Data Anonymizer</vt:lpstr>
      <vt:lpstr>Empirical Study – Implementation Environment </vt:lpstr>
      <vt:lpstr>Empirical Study- Distortion Analysis</vt:lpstr>
      <vt:lpstr>Empirical Study- Score Function</vt:lpstr>
      <vt:lpstr>Empirical Study- Efficiency and Scalability</vt:lpstr>
      <vt:lpstr>Powerful LKC Model with other data</vt:lpstr>
      <vt:lpstr>Conclusion</vt:lpstr>
      <vt:lpstr>Paper</vt:lpstr>
      <vt:lpstr>Future Work</vt:lpstr>
      <vt:lpstr>Acknowledgement</vt:lpstr>
      <vt:lpstr>Reference: </vt:lpstr>
    </vt:vector>
  </TitlesOfParts>
  <Company>ENCS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Privacy Protection for RFID Data </dc:title>
  <dc:creator>Benjamin Fung</dc:creator>
  <cp:lastModifiedBy>Benjamin Fung</cp:lastModifiedBy>
  <cp:revision>189</cp:revision>
  <dcterms:created xsi:type="dcterms:W3CDTF">2008-10-15T20:22:16Z</dcterms:created>
  <dcterms:modified xsi:type="dcterms:W3CDTF">2010-02-10T04:10:59Z</dcterms:modified>
</cp:coreProperties>
</file>