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1"/>
  </p:sldMasterIdLst>
  <p:notesMasterIdLst>
    <p:notesMasterId r:id="rId35"/>
  </p:notesMasterIdLst>
  <p:handoutMasterIdLst>
    <p:handoutMasterId r:id="rId36"/>
  </p:handoutMasterIdLst>
  <p:sldIdLst>
    <p:sldId id="358" r:id="rId2"/>
    <p:sldId id="261" r:id="rId3"/>
    <p:sldId id="360" r:id="rId4"/>
    <p:sldId id="323" r:id="rId5"/>
    <p:sldId id="379" r:id="rId6"/>
    <p:sldId id="389" r:id="rId7"/>
    <p:sldId id="390" r:id="rId8"/>
    <p:sldId id="382" r:id="rId9"/>
    <p:sldId id="383" r:id="rId10"/>
    <p:sldId id="384" r:id="rId11"/>
    <p:sldId id="385" r:id="rId12"/>
    <p:sldId id="332" r:id="rId13"/>
    <p:sldId id="394" r:id="rId14"/>
    <p:sldId id="373" r:id="rId15"/>
    <p:sldId id="374" r:id="rId16"/>
    <p:sldId id="375" r:id="rId17"/>
    <p:sldId id="399" r:id="rId18"/>
    <p:sldId id="335" r:id="rId19"/>
    <p:sldId id="343" r:id="rId20"/>
    <p:sldId id="340" r:id="rId21"/>
    <p:sldId id="341" r:id="rId22"/>
    <p:sldId id="357" r:id="rId23"/>
    <p:sldId id="329" r:id="rId24"/>
    <p:sldId id="370" r:id="rId25"/>
    <p:sldId id="344" r:id="rId26"/>
    <p:sldId id="395" r:id="rId27"/>
    <p:sldId id="396" r:id="rId28"/>
    <p:sldId id="397" r:id="rId29"/>
    <p:sldId id="330" r:id="rId30"/>
    <p:sldId id="400" r:id="rId31"/>
    <p:sldId id="401" r:id="rId32"/>
    <p:sldId id="404" r:id="rId33"/>
    <p:sldId id="40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 Fung" initials="B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CC"/>
    <a:srgbClr val="FFFF99"/>
    <a:srgbClr val="990033"/>
    <a:srgbClr val="990000"/>
    <a:srgbClr val="000000"/>
    <a:srgbClr val="009900"/>
    <a:srgbClr val="754925"/>
    <a:srgbClr val="808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7500" autoAdjust="0"/>
  </p:normalViewPr>
  <p:slideViewPr>
    <p:cSldViewPr>
      <p:cViewPr varScale="1">
        <p:scale>
          <a:sx n="59" d="100"/>
          <a:sy n="59" d="100"/>
        </p:scale>
        <p:origin x="-1483" y="-82"/>
      </p:cViewPr>
      <p:guideLst>
        <p:guide orient="horz" pos="3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6603E5-0FB9-477F-BBA8-1A5A02000D5A}" type="datetime1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0BC9D5-4F78-45DB-9293-78500BDC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32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C7B76B-4924-4E51-810C-9EE14C416D45}" type="datetime1">
              <a:rPr lang="en-US"/>
              <a:pPr>
                <a:defRPr/>
              </a:pPr>
              <a:t>12/9/2011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90822E-27B4-4844-ACB7-6E655FCE0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653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IEEE CSC 2011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C6D95-DA02-4DF6-9421-1655438AE32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a typeface="ＭＳ Ｐゴシック" pitchFamily="34" charset="-128"/>
              </a:rPr>
              <a:t>A naïve approach: first enumerate all violating sequences then remove them </a:t>
            </a:r>
            <a:r>
              <a:rPr lang="en-US" sz="1200" dirty="0" smtClean="0">
                <a:ea typeface="ＭＳ Ｐゴシック" pitchFamily="34" charset="-128"/>
                <a:sym typeface="Wingdings" pitchFamily="2" charset="2"/>
              </a:rPr>
              <a:t> Not efficient</a:t>
            </a:r>
            <a:endParaRPr lang="en-US" sz="1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point_JMSB_Titlewhite_F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720000"/>
          </a:solidFill>
          <a:latin typeface="Arial" pitchFamily="-125" charset="0"/>
          <a:ea typeface="ＭＳ Ｐゴシック" pitchFamily="-125" charset="-128"/>
          <a:cs typeface="ＭＳ Ｐゴシック" pitchFamily="-12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ise.concordia.ca/~fu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oint_ENCS_TitleRed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1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3850" y="1785938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200" dirty="0" smtClean="0">
                <a:solidFill>
                  <a:schemeClr val="bg1"/>
                </a:solidFill>
              </a:rPr>
              <a:t>Service-Oriented Architecture for Sharing Private Spatial-Temporal Data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827088" y="32845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035842" y="4293096"/>
            <a:ext cx="70008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Concordia Institute for Information Systems Engineering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Concordia </a:t>
            </a:r>
            <a:r>
              <a:rPr lang="en-US" sz="1800" dirty="0" smtClean="0">
                <a:solidFill>
                  <a:schemeClr val="bg1"/>
                </a:solidFill>
              </a:rPr>
              <a:t>University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Montreal, Canada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IEEE CSC 2011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8699" y="3337590"/>
            <a:ext cx="2879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Benjamin C. M. Fung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</a:rPr>
              <a:t>fung</a:t>
            </a:r>
            <a:r>
              <a:rPr lang="en-US" sz="1600" dirty="0">
                <a:solidFill>
                  <a:schemeClr val="bg1"/>
                </a:solidFill>
              </a:rPr>
              <a:t> (at) ciise.concordia.ca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7504" y="3356992"/>
            <a:ext cx="3240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Hani </a:t>
            </a:r>
            <a:r>
              <a:rPr lang="en-US" sz="2000" b="1" dirty="0" err="1" smtClean="0">
                <a:solidFill>
                  <a:schemeClr val="bg1"/>
                </a:solidFill>
              </a:rPr>
              <a:t>AbuSharkh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34125"/>
            <a:ext cx="650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The research is supported in part by the Discovery Grants (356065-2008) from Natural Sciences and Engineering Research Council of Canada (NSERC).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="" val="27399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801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LKC-Privacy Model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24136"/>
            <a:ext cx="8134672" cy="4293096"/>
          </a:xfrm>
        </p:spPr>
        <p:txBody>
          <a:bodyPr/>
          <a:lstStyle/>
          <a:p>
            <a:pPr marL="381000" indent="-381000" eaLnBrk="1" hangingPunct="1">
              <a:buFontTx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A spatial-temporal data table T satisfies</a:t>
            </a:r>
            <a:r>
              <a:rPr lang="en-US" sz="2400" i="1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LKC-privacy</a:t>
            </a:r>
            <a:r>
              <a:rPr lang="en-US" sz="2400" dirty="0" smtClean="0">
                <a:ea typeface="ＭＳ Ｐゴシック" pitchFamily="34" charset="-128"/>
              </a:rPr>
              <a:t> if T satisfies both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LK-anonymity and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LC-dilution</a:t>
            </a:r>
            <a:endParaRPr lang="en-US" sz="2400" dirty="0" smtClean="0">
              <a:ea typeface="ＭＳ Ｐゴシック" pitchFamily="34" charset="-128"/>
            </a:endParaRPr>
          </a:p>
          <a:p>
            <a:pPr marL="381000" indent="-381000" eaLnBrk="1" hangingPunct="1"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marL="381000" indent="-381000" eaLnBrk="1" hangingPunct="1">
              <a:buFontTx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Privacy guarantee: LKC-privacy bounds </a:t>
            </a:r>
          </a:p>
          <a:p>
            <a:pPr lvl="1" indent="-342900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probability of a successful record linkage is ≤ 1/</a:t>
            </a:r>
            <a:r>
              <a:rPr lang="en-US" sz="2400" i="1" dirty="0" smtClean="0">
                <a:ea typeface="ＭＳ Ｐゴシック" pitchFamily="34" charset="-128"/>
              </a:rPr>
              <a:t>K</a:t>
            </a:r>
            <a:r>
              <a:rPr lang="en-US" sz="2400" dirty="0" smtClean="0">
                <a:ea typeface="ＭＳ Ｐゴシック" pitchFamily="34" charset="-128"/>
              </a:rPr>
              <a:t> and</a:t>
            </a:r>
          </a:p>
          <a:p>
            <a:pPr lvl="1" indent="-342900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probability of a successful attribute linkage is ≤ </a:t>
            </a:r>
            <a:r>
              <a:rPr lang="en-US" sz="2400" i="1" dirty="0" smtClean="0">
                <a:ea typeface="ＭＳ Ｐゴシック" pitchFamily="34" charset="-128"/>
              </a:rPr>
              <a:t>C</a:t>
            </a:r>
          </a:p>
          <a:p>
            <a:pPr marL="381000" indent="-381000" eaLnBrk="1" hangingPunct="1">
              <a:defRPr/>
            </a:pPr>
            <a:r>
              <a:rPr lang="en-US" sz="2400" dirty="0" smtClean="0">
                <a:ea typeface="ＭＳ Ｐゴシック" pitchFamily="34" charset="-128"/>
              </a:rPr>
              <a:t>	given the adversary’s background knowledge is </a:t>
            </a:r>
            <a:r>
              <a:rPr lang="en-US" sz="2400" dirty="0">
                <a:ea typeface="ＭＳ Ｐゴシック" pitchFamily="34" charset="-128"/>
              </a:rPr>
              <a:t>≤ </a:t>
            </a:r>
            <a:r>
              <a:rPr lang="en-US" sz="2400" i="1" dirty="0" smtClean="0">
                <a:ea typeface="ＭＳ Ｐゴシック" pitchFamily="34" charset="-128"/>
              </a:rPr>
              <a:t>L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20828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Information Utility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37112"/>
            <a:ext cx="7772400" cy="1656184"/>
          </a:xfrm>
        </p:spPr>
        <p:txBody>
          <a:bodyPr/>
          <a:lstStyle/>
          <a:p>
            <a:pPr>
              <a:buFontTx/>
              <a:buChar char="•"/>
            </a:pPr>
            <a:r>
              <a:rPr lang="en-CA" sz="2400" dirty="0" smtClean="0"/>
              <a:t>A sequence </a:t>
            </a:r>
            <a:r>
              <a:rPr lang="en-CA" sz="2400" i="1" dirty="0" smtClean="0"/>
              <a:t>q </a:t>
            </a:r>
            <a:r>
              <a:rPr lang="en-CA" sz="2400" dirty="0" smtClean="0"/>
              <a:t>is a </a:t>
            </a:r>
            <a:r>
              <a:rPr lang="en-CA" sz="2400" dirty="0" smtClean="0">
                <a:solidFill>
                  <a:srgbClr val="FF0000"/>
                </a:solidFill>
              </a:rPr>
              <a:t>frequent sequence</a:t>
            </a:r>
            <a:r>
              <a:rPr lang="en-CA" sz="2400" i="1" dirty="0" smtClean="0"/>
              <a:t> </a:t>
            </a:r>
            <a:r>
              <a:rPr lang="en-CA" sz="2400" dirty="0" smtClean="0"/>
              <a:t>if </a:t>
            </a:r>
            <a:r>
              <a:rPr lang="en-CA" sz="2400" i="1" dirty="0" smtClean="0"/>
              <a:t>|G</a:t>
            </a:r>
            <a:r>
              <a:rPr lang="en-CA" sz="2400" dirty="0" smtClean="0"/>
              <a:t>(</a:t>
            </a:r>
            <a:r>
              <a:rPr lang="en-CA" sz="2400" i="1" dirty="0" smtClean="0"/>
              <a:t>q</a:t>
            </a:r>
            <a:r>
              <a:rPr lang="en-CA" sz="2400" dirty="0" smtClean="0"/>
              <a:t>)</a:t>
            </a:r>
            <a:r>
              <a:rPr lang="en-CA" sz="2400" i="1" dirty="0" smtClean="0"/>
              <a:t>| ≥  K′</a:t>
            </a:r>
            <a:r>
              <a:rPr lang="en-CA" sz="2400" dirty="0" smtClean="0"/>
              <a:t>, where </a:t>
            </a:r>
            <a:r>
              <a:rPr lang="en-CA" sz="2400" i="1" dirty="0" smtClean="0"/>
              <a:t>G</a:t>
            </a:r>
            <a:r>
              <a:rPr lang="en-CA" sz="2400" dirty="0" smtClean="0"/>
              <a:t>(</a:t>
            </a:r>
            <a:r>
              <a:rPr lang="en-CA" sz="2400" i="1" dirty="0" smtClean="0"/>
              <a:t>q</a:t>
            </a:r>
            <a:r>
              <a:rPr lang="en-CA" sz="2400" dirty="0" smtClean="0"/>
              <a:t>) is the set of records in </a:t>
            </a:r>
            <a:r>
              <a:rPr lang="en-CA" sz="2400" i="1" dirty="0" smtClean="0"/>
              <a:t>T </a:t>
            </a:r>
            <a:r>
              <a:rPr lang="en-CA" sz="2400" dirty="0" smtClean="0"/>
              <a:t>containing </a:t>
            </a:r>
            <a:r>
              <a:rPr lang="en-CA" sz="2400" i="1" dirty="0" smtClean="0"/>
              <a:t>q </a:t>
            </a:r>
            <a:r>
              <a:rPr lang="en-CA" sz="2400" dirty="0" smtClean="0"/>
              <a:t>and </a:t>
            </a:r>
            <a:r>
              <a:rPr lang="en-CA" sz="2400" i="1" dirty="0" smtClean="0"/>
              <a:t>K′ </a:t>
            </a:r>
            <a:r>
              <a:rPr lang="en-CA" sz="2400" dirty="0" smtClean="0"/>
              <a:t>is a minimum support threshold.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10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4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4"/>
          <a:stretch>
            <a:fillRect/>
          </a:stretch>
        </p:blipFill>
        <p:spPr bwMode="auto">
          <a:xfrm>
            <a:off x="522066" y="980728"/>
            <a:ext cx="81010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14625" y="1628800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68144" y="1628800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7952" y="2621856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491880" y="2621856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884952" y="2996952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280384" y="2986291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908200" y="3629968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92128" y="3629968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28625" y="1844824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28625" y="2852887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28625" y="3140224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431850" y="3861048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643063" y="1196752"/>
            <a:ext cx="508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q = &lt;d2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c7&gt;, </a:t>
            </a:r>
            <a:r>
              <a:rPr lang="en-US" dirty="0">
                <a:solidFill>
                  <a:srgbClr val="FF0000"/>
                </a:solidFill>
              </a:rPr>
              <a:t>G(q) = {</a:t>
            </a:r>
            <a:r>
              <a:rPr lang="en-US" dirty="0" smtClean="0">
                <a:solidFill>
                  <a:srgbClr val="FF0000"/>
                </a:solidFill>
              </a:rPr>
              <a:t>EPC#1,4,5,7}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0805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Spatial-Temporal Anonymizer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458200" cy="3429000"/>
          </a:xfrm>
        </p:spPr>
        <p:txBody>
          <a:bodyPr/>
          <a:lstStyle/>
          <a:p>
            <a:r>
              <a:rPr lang="en-CA" sz="1800" dirty="0" smtClean="0"/>
              <a:t>ST-</a:t>
            </a:r>
            <a:r>
              <a:rPr lang="en-CA" sz="1800" dirty="0" err="1" smtClean="0"/>
              <a:t>Anonymizer</a:t>
            </a:r>
            <a:endParaRPr lang="en-CA" sz="1800" dirty="0" smtClean="0"/>
          </a:p>
          <a:p>
            <a:r>
              <a:rPr lang="en-CA" sz="1800" dirty="0" smtClean="0"/>
              <a:t>1: </a:t>
            </a:r>
            <a:r>
              <a:rPr lang="en-CA" sz="1800" i="1" dirty="0" smtClean="0"/>
              <a:t>Supp = ∅;</a:t>
            </a:r>
          </a:p>
          <a:p>
            <a:r>
              <a:rPr lang="pl-PL" sz="1800" dirty="0" smtClean="0"/>
              <a:t>2: while </a:t>
            </a:r>
            <a:r>
              <a:rPr lang="en-CA" sz="1800" i="1" dirty="0" smtClean="0"/>
              <a:t>|</a:t>
            </a:r>
            <a:r>
              <a:rPr lang="pl-PL" sz="1800" i="1" dirty="0" smtClean="0"/>
              <a:t>V(T)</a:t>
            </a:r>
            <a:r>
              <a:rPr lang="en-CA" sz="1800" i="1" dirty="0" smtClean="0"/>
              <a:t>|</a:t>
            </a:r>
            <a:r>
              <a:rPr lang="pl-PL" sz="1800" i="1" dirty="0" smtClean="0"/>
              <a:t> &gt; 0 </a:t>
            </a:r>
            <a:r>
              <a:rPr lang="en-CA" sz="1800" i="1" dirty="0" smtClean="0"/>
              <a:t> </a:t>
            </a:r>
            <a:r>
              <a:rPr lang="pl-PL" sz="1800" i="1" dirty="0" smtClean="0"/>
              <a:t>do</a:t>
            </a:r>
          </a:p>
          <a:p>
            <a:r>
              <a:rPr lang="en-CA" sz="1800" dirty="0" smtClean="0"/>
              <a:t>3:       Select a doublet </a:t>
            </a:r>
            <a:r>
              <a:rPr lang="en-CA" sz="1800" i="1" dirty="0" smtClean="0"/>
              <a:t>d with the maximum Score(d);</a:t>
            </a:r>
          </a:p>
          <a:p>
            <a:r>
              <a:rPr lang="en-CA" sz="1800" dirty="0" smtClean="0"/>
              <a:t>4: 	    </a:t>
            </a:r>
            <a:r>
              <a:rPr lang="en-CA" sz="1800" i="1" dirty="0" smtClean="0"/>
              <a:t>Supp</a:t>
            </a:r>
            <a:r>
              <a:rPr lang="en-CA" sz="1800" dirty="0" smtClean="0"/>
              <a:t> </a:t>
            </a:r>
            <a:r>
              <a:rPr lang="en-CA" sz="1800" dirty="0" smtClean="0">
                <a:sym typeface="Wingdings" pitchFamily="2" charset="2"/>
              </a:rPr>
              <a:t> </a:t>
            </a:r>
            <a:r>
              <a:rPr lang="en-CA" sz="1800" i="1" dirty="0" smtClean="0"/>
              <a:t>d;</a:t>
            </a:r>
          </a:p>
          <a:p>
            <a:r>
              <a:rPr lang="en-CA" sz="1800" dirty="0" smtClean="0"/>
              <a:t>5: 	    Update </a:t>
            </a:r>
            <a:r>
              <a:rPr lang="en-CA" sz="1800" i="1" dirty="0" smtClean="0"/>
              <a:t>Score(d′) if any sequence in V (T) or F(T) containing both d and d′;</a:t>
            </a:r>
          </a:p>
          <a:p>
            <a:r>
              <a:rPr lang="en-CA" sz="1800" dirty="0" smtClean="0"/>
              <a:t>6: end while</a:t>
            </a:r>
          </a:p>
          <a:p>
            <a:r>
              <a:rPr lang="en-CA" sz="1800" dirty="0" smtClean="0"/>
              <a:t>7: return Table </a:t>
            </a:r>
            <a:r>
              <a:rPr lang="en-CA" sz="1800" i="1" dirty="0" smtClean="0"/>
              <a:t>T after suppressing doublets in Supp;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We suppress a doublet </a:t>
            </a:r>
            <a:r>
              <a:rPr lang="en-US" sz="1800" i="1" dirty="0" smtClean="0">
                <a:ea typeface="ＭＳ Ｐゴシック" pitchFamily="34" charset="-128"/>
              </a:rPr>
              <a:t>d</a:t>
            </a:r>
            <a:r>
              <a:rPr lang="en-US" sz="1800" dirty="0" smtClean="0">
                <a:ea typeface="ＭＳ Ｐゴシック" pitchFamily="34" charset="-128"/>
              </a:rPr>
              <a:t> of the highest score: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5517232"/>
            <a:ext cx="24147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90805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Border Representation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57400"/>
            <a:ext cx="9001000" cy="393184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>
                <a:ea typeface="ＭＳ Ｐゴシック" pitchFamily="34" charset="-128"/>
              </a:rPr>
              <a:t>Violating Sequence (VS) border:</a:t>
            </a:r>
          </a:p>
          <a:p>
            <a:pPr lvl="1"/>
            <a:r>
              <a:rPr lang="en-CA" sz="2400" dirty="0" smtClean="0">
                <a:ea typeface="ＭＳ Ｐゴシック" pitchFamily="34" charset="-128"/>
              </a:rPr>
              <a:t>UB contains minimal violating sequences.</a:t>
            </a:r>
          </a:p>
          <a:p>
            <a:pPr lvl="1"/>
            <a:r>
              <a:rPr lang="en-CA" sz="2400" dirty="0" smtClean="0">
                <a:ea typeface="ＭＳ Ｐゴシック" pitchFamily="34" charset="-128"/>
              </a:rPr>
              <a:t>LB contains maximal sequences </a:t>
            </a:r>
            <a:r>
              <a:rPr lang="en-CA" sz="2400" i="1" dirty="0" smtClean="0">
                <a:ea typeface="ＭＳ Ｐゴシック" pitchFamily="34" charset="-128"/>
              </a:rPr>
              <a:t>y</a:t>
            </a:r>
            <a:r>
              <a:rPr lang="en-CA" sz="2400" dirty="0" smtClean="0">
                <a:ea typeface="ＭＳ Ｐゴシック" pitchFamily="34" charset="-128"/>
              </a:rPr>
              <a:t> with support |</a:t>
            </a:r>
            <a:r>
              <a:rPr lang="en-CA" sz="2400" i="1" dirty="0" smtClean="0">
                <a:ea typeface="ＭＳ Ｐゴシック" pitchFamily="34" charset="-128"/>
              </a:rPr>
              <a:t>T(y)</a:t>
            </a:r>
            <a:r>
              <a:rPr lang="en-CA" sz="2400" dirty="0" smtClean="0">
                <a:ea typeface="ＭＳ Ｐゴシック" pitchFamily="34" charset="-128"/>
              </a:rPr>
              <a:t>| ≥ 1.</a:t>
            </a:r>
          </a:p>
          <a:p>
            <a:pPr>
              <a:buFontTx/>
              <a:buChar char="•"/>
            </a:pPr>
            <a:endParaRPr lang="en-CA" sz="12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Frequent Sequence (FS) border:</a:t>
            </a:r>
          </a:p>
          <a:p>
            <a:pPr lvl="1"/>
            <a:r>
              <a:rPr lang="en-CA" sz="2400" dirty="0" smtClean="0"/>
              <a:t>UB contains doublets </a:t>
            </a:r>
            <a:r>
              <a:rPr lang="en-CA" sz="2400" i="1" dirty="0" smtClean="0"/>
              <a:t>d</a:t>
            </a:r>
            <a:r>
              <a:rPr lang="en-CA" sz="2400" dirty="0" smtClean="0"/>
              <a:t> with support </a:t>
            </a:r>
            <a:r>
              <a:rPr lang="en-CA" sz="2400" i="1" dirty="0" smtClean="0"/>
              <a:t>|T(d)| ≥ max(K, K’).</a:t>
            </a:r>
            <a:r>
              <a:rPr lang="en-CA" sz="2400" dirty="0" smtClean="0"/>
              <a:t> </a:t>
            </a:r>
          </a:p>
          <a:p>
            <a:pPr lvl="1"/>
            <a:r>
              <a:rPr lang="en-CA" sz="2400" dirty="0" smtClean="0"/>
              <a:t>LB</a:t>
            </a:r>
            <a:r>
              <a:rPr lang="en-CA" sz="2400" i="1" dirty="0" smtClean="0"/>
              <a:t> </a:t>
            </a:r>
            <a:r>
              <a:rPr lang="en-CA" sz="2400" dirty="0" smtClean="0"/>
              <a:t>contains maximal sequences</a:t>
            </a:r>
            <a:r>
              <a:rPr lang="en-CA" sz="2400" i="1" dirty="0" smtClean="0"/>
              <a:t> y </a:t>
            </a:r>
            <a:r>
              <a:rPr lang="en-CA" sz="2400" dirty="0" smtClean="0"/>
              <a:t>with support </a:t>
            </a:r>
            <a:r>
              <a:rPr lang="en-CA" sz="2400" i="1" dirty="0" smtClean="0"/>
              <a:t>|T(y)| ≥ K’</a:t>
            </a:r>
          </a:p>
          <a:p>
            <a:pPr lvl="1">
              <a:buNone/>
            </a:pPr>
            <a:r>
              <a:rPr lang="en-CA" sz="2400" dirty="0" smtClean="0">
                <a:ea typeface="ＭＳ Ｐゴシック" pitchFamily="34" charset="-128"/>
              </a:rPr>
              <a:t>	where </a:t>
            </a:r>
            <a:r>
              <a:rPr lang="en-CA" sz="2400" i="1" dirty="0" smtClean="0">
                <a:ea typeface="ＭＳ Ｐゴシック" pitchFamily="34" charset="-128"/>
              </a:rPr>
              <a:t>K</a:t>
            </a:r>
            <a:r>
              <a:rPr lang="en-CA" sz="2400" dirty="0" smtClean="0">
                <a:ea typeface="ＭＳ Ｐゴシック" pitchFamily="34" charset="-128"/>
              </a:rPr>
              <a:t> is the anonymity threshold, and </a:t>
            </a:r>
            <a:r>
              <a:rPr lang="en-CA" sz="2400" i="1" dirty="0" smtClean="0">
                <a:ea typeface="ＭＳ Ｐゴシック" pitchFamily="34" charset="-128"/>
              </a:rPr>
              <a:t>K’</a:t>
            </a:r>
            <a:r>
              <a:rPr lang="en-CA" sz="2400" dirty="0" smtClean="0">
                <a:ea typeface="ＭＳ Ｐゴシック" pitchFamily="34" charset="-128"/>
              </a:rPr>
              <a:t> is the minimum support threshold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0"/>
            <a:ext cx="7236296" cy="169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908050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Minimal Violating Sequence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7772400" cy="4392612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A sequence </a:t>
            </a:r>
            <a:r>
              <a:rPr lang="en-US" sz="2400" i="1" dirty="0" smtClean="0">
                <a:ea typeface="ＭＳ Ｐゴシック" pitchFamily="34" charset="-128"/>
              </a:rPr>
              <a:t>q</a:t>
            </a:r>
            <a:r>
              <a:rPr lang="en-US" sz="2400" dirty="0" smtClean="0">
                <a:ea typeface="ＭＳ Ｐゴシック" pitchFamily="34" charset="-128"/>
              </a:rPr>
              <a:t> with length ≤ </a:t>
            </a:r>
            <a:r>
              <a:rPr lang="en-US" sz="2400" i="1" dirty="0" smtClean="0">
                <a:ea typeface="ＭＳ Ｐゴシック" pitchFamily="34" charset="-128"/>
              </a:rPr>
              <a:t>L</a:t>
            </a:r>
            <a:r>
              <a:rPr lang="en-US" sz="2400" dirty="0" smtClean="0">
                <a:ea typeface="ＭＳ Ｐゴシック" pitchFamily="34" charset="-128"/>
              </a:rPr>
              <a:t> is a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violating sequence</a:t>
            </a:r>
            <a:r>
              <a:rPr lang="en-US" sz="2400" dirty="0" smtClean="0">
                <a:ea typeface="ＭＳ Ｐゴシック" pitchFamily="34" charset="-128"/>
              </a:rPr>
              <a:t> with respect to a LKC-privacy requirement if |</a:t>
            </a:r>
            <a:r>
              <a:rPr lang="en-US" sz="2400" i="1" dirty="0" smtClean="0">
                <a:ea typeface="ＭＳ Ｐゴシック" pitchFamily="34" charset="-128"/>
              </a:rPr>
              <a:t>G(q)</a:t>
            </a:r>
            <a:r>
              <a:rPr lang="en-US" sz="2400" dirty="0" smtClean="0">
                <a:ea typeface="ＭＳ Ｐゴシック" pitchFamily="34" charset="-128"/>
              </a:rPr>
              <a:t>| &lt; </a:t>
            </a:r>
            <a:r>
              <a:rPr lang="en-US" sz="2400" i="1" dirty="0" smtClean="0">
                <a:ea typeface="ＭＳ Ｐゴシック" pitchFamily="34" charset="-128"/>
              </a:rPr>
              <a:t>K</a:t>
            </a:r>
            <a:r>
              <a:rPr lang="en-US" sz="2400" dirty="0" smtClean="0">
                <a:ea typeface="ＭＳ Ｐゴシック" pitchFamily="34" charset="-128"/>
              </a:rPr>
              <a:t> or </a:t>
            </a:r>
            <a:r>
              <a:rPr lang="en-US" sz="2400" i="1" dirty="0" smtClean="0">
                <a:ea typeface="ＭＳ Ｐゴシック" pitchFamily="34" charset="-128"/>
              </a:rPr>
              <a:t>Conf(</a:t>
            </a:r>
            <a:r>
              <a:rPr lang="en-US" sz="2400" i="1" dirty="0" err="1" smtClean="0">
                <a:ea typeface="ＭＳ Ｐゴシック" pitchFamily="34" charset="-128"/>
              </a:rPr>
              <a:t>s|G</a:t>
            </a:r>
            <a:r>
              <a:rPr lang="en-US" sz="2400" i="1" dirty="0" smtClean="0">
                <a:ea typeface="ＭＳ Ｐゴシック" pitchFamily="34" charset="-128"/>
              </a:rPr>
              <a:t>(q)) </a:t>
            </a:r>
            <a:r>
              <a:rPr lang="en-US" sz="2400" dirty="0" smtClean="0">
                <a:ea typeface="ＭＳ Ｐゴシック" pitchFamily="34" charset="-128"/>
              </a:rPr>
              <a:t>&gt; </a:t>
            </a:r>
            <a:r>
              <a:rPr lang="en-US" sz="2400" i="1" dirty="0" smtClean="0">
                <a:ea typeface="ＭＳ Ｐゴシック" pitchFamily="34" charset="-128"/>
              </a:rPr>
              <a:t>C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</a:rPr>
              <a:t>A violating sequence </a:t>
            </a:r>
            <a:r>
              <a:rPr lang="en-US" sz="2400" i="1" dirty="0" smtClean="0">
                <a:ea typeface="ＭＳ Ｐゴシック" pitchFamily="34" charset="-128"/>
              </a:rPr>
              <a:t>q</a:t>
            </a:r>
            <a:r>
              <a:rPr lang="en-US" sz="2400" dirty="0" smtClean="0">
                <a:ea typeface="ＭＳ Ｐゴシック" pitchFamily="34" charset="-128"/>
              </a:rPr>
              <a:t> is a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minimal violating sequence </a:t>
            </a:r>
            <a:r>
              <a:rPr lang="en-US" sz="2400" dirty="0" smtClean="0">
                <a:ea typeface="ＭＳ Ｐゴシック" pitchFamily="34" charset="-128"/>
              </a:rPr>
              <a:t>if every proper subsequence of </a:t>
            </a:r>
            <a:r>
              <a:rPr lang="en-US" sz="2400" i="1" dirty="0" smtClean="0">
                <a:ea typeface="ＭＳ Ｐゴシック" pitchFamily="34" charset="-128"/>
              </a:rPr>
              <a:t>q</a:t>
            </a:r>
            <a:r>
              <a:rPr lang="en-US" sz="2400" dirty="0" smtClean="0">
                <a:ea typeface="ＭＳ Ｐゴシック" pitchFamily="34" charset="-128"/>
              </a:rPr>
              <a:t> is not a violating sequence.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16388" name="Picture 4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4"/>
          <a:stretch>
            <a:fillRect/>
          </a:stretch>
        </p:blipFill>
        <p:spPr bwMode="auto">
          <a:xfrm>
            <a:off x="539750" y="404813"/>
            <a:ext cx="81010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345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&lt;e4 </a:t>
            </a:r>
            <a:r>
              <a:rPr lang="en-US" dirty="0">
                <a:sym typeface="Wingdings" pitchFamily="2" charset="2"/>
              </a:rPr>
              <a:t> c7&gt; is a </a:t>
            </a:r>
            <a:r>
              <a:rPr lang="en-US" dirty="0" smtClean="0">
                <a:sym typeface="Wingdings" pitchFamily="2" charset="2"/>
              </a:rPr>
              <a:t>minimal violating sequence </a:t>
            </a:r>
            <a:r>
              <a:rPr lang="en-US" dirty="0">
                <a:sym typeface="Wingdings" pitchFamily="2" charset="2"/>
              </a:rPr>
              <a:t>because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ym typeface="Wingdings" pitchFamily="2" charset="2"/>
              </a:rPr>
              <a:t>&lt;e4&gt; is not  a violation and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ym typeface="Wingdings" pitchFamily="2" charset="2"/>
              </a:rPr>
              <a:t>&lt;c7&gt; is not a violation.</a:t>
            </a:r>
            <a:endParaRPr lang="en-US" dirty="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39750" y="4076700"/>
            <a:ext cx="820896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Suppose L = 2 and K = 2.</a:t>
            </a:r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4284663" y="1052513"/>
            <a:ext cx="433387" cy="431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700338" y="1412875"/>
            <a:ext cx="433387" cy="431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3" name="Oval 16"/>
          <p:cNvSpPr>
            <a:spLocks noChangeArrowheads="1"/>
          </p:cNvSpPr>
          <p:nvPr/>
        </p:nvSpPr>
        <p:spPr bwMode="auto">
          <a:xfrm>
            <a:off x="2700338" y="1773238"/>
            <a:ext cx="433387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4" name="Oval 17"/>
          <p:cNvSpPr>
            <a:spLocks noChangeArrowheads="1"/>
          </p:cNvSpPr>
          <p:nvPr/>
        </p:nvSpPr>
        <p:spPr bwMode="auto">
          <a:xfrm>
            <a:off x="5867400" y="1052513"/>
            <a:ext cx="433388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5" name="Oval 18"/>
          <p:cNvSpPr>
            <a:spLocks noChangeArrowheads="1"/>
          </p:cNvSpPr>
          <p:nvPr/>
        </p:nvSpPr>
        <p:spPr bwMode="auto">
          <a:xfrm>
            <a:off x="4284663" y="2420938"/>
            <a:ext cx="433387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6" name="Oval 19"/>
          <p:cNvSpPr>
            <a:spLocks noChangeArrowheads="1"/>
          </p:cNvSpPr>
          <p:nvPr/>
        </p:nvSpPr>
        <p:spPr bwMode="auto">
          <a:xfrm>
            <a:off x="3492500" y="2060575"/>
            <a:ext cx="433388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7" name="Oval 20"/>
          <p:cNvSpPr>
            <a:spLocks noChangeArrowheads="1"/>
          </p:cNvSpPr>
          <p:nvPr/>
        </p:nvSpPr>
        <p:spPr bwMode="auto">
          <a:xfrm>
            <a:off x="2700338" y="3429000"/>
            <a:ext cx="433387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6398" name="Oval 21"/>
          <p:cNvSpPr>
            <a:spLocks noChangeArrowheads="1"/>
          </p:cNvSpPr>
          <p:nvPr/>
        </p:nvSpPr>
        <p:spPr bwMode="auto">
          <a:xfrm>
            <a:off x="3492500" y="3068638"/>
            <a:ext cx="433388" cy="431800"/>
          </a:xfrm>
          <a:prstGeom prst="ellips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28</a:t>
            </a:r>
          </a:p>
        </p:txBody>
      </p:sp>
      <p:pic>
        <p:nvPicPr>
          <p:cNvPr id="17412" name="Picture 4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4"/>
          <a:stretch>
            <a:fillRect/>
          </a:stretch>
        </p:blipFill>
        <p:spPr bwMode="auto">
          <a:xfrm>
            <a:off x="539750" y="404813"/>
            <a:ext cx="81010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889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&lt;d2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e4 </a:t>
            </a:r>
            <a:r>
              <a:rPr lang="en-US" dirty="0">
                <a:sym typeface="Wingdings" pitchFamily="2" charset="2"/>
              </a:rPr>
              <a:t> c7&gt; is a </a:t>
            </a:r>
            <a:r>
              <a:rPr lang="en-US" dirty="0" smtClean="0">
                <a:sym typeface="Wingdings" pitchFamily="2" charset="2"/>
              </a:rPr>
              <a:t>violating sequence but </a:t>
            </a:r>
            <a:r>
              <a:rPr lang="en-US" dirty="0">
                <a:sym typeface="Wingdings" pitchFamily="2" charset="2"/>
              </a:rPr>
              <a:t>not </a:t>
            </a:r>
            <a:r>
              <a:rPr lang="en-US" dirty="0" smtClean="0">
                <a:sym typeface="Wingdings" pitchFamily="2" charset="2"/>
              </a:rPr>
              <a:t>minimal because </a:t>
            </a:r>
            <a:endParaRPr lang="en-US" dirty="0">
              <a:sym typeface="Wingdings" pitchFamily="2" charset="2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ym typeface="Wingdings" pitchFamily="2" charset="2"/>
              </a:rPr>
              <a:t>&lt;e4  c7&gt; is a </a:t>
            </a:r>
            <a:r>
              <a:rPr lang="en-US" dirty="0" smtClean="0">
                <a:sym typeface="Wingdings" pitchFamily="2" charset="2"/>
              </a:rPr>
              <a:t>violating sequence.</a:t>
            </a:r>
            <a:endParaRPr lang="en-US" dirty="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39750" y="4076700"/>
            <a:ext cx="8208963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/>
              <a:t>Suppose L = 2 and K = 2.</a:t>
            </a:r>
          </a:p>
        </p:txBody>
      </p:sp>
      <p:sp>
        <p:nvSpPr>
          <p:cNvPr id="17415" name="Oval 11"/>
          <p:cNvSpPr>
            <a:spLocks noChangeArrowheads="1"/>
          </p:cNvSpPr>
          <p:nvPr/>
        </p:nvSpPr>
        <p:spPr bwMode="auto">
          <a:xfrm>
            <a:off x="4284663" y="1052513"/>
            <a:ext cx="433387" cy="4318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6" name="Oval 17"/>
          <p:cNvSpPr>
            <a:spLocks noChangeArrowheads="1"/>
          </p:cNvSpPr>
          <p:nvPr/>
        </p:nvSpPr>
        <p:spPr bwMode="auto">
          <a:xfrm>
            <a:off x="5867400" y="1052513"/>
            <a:ext cx="433388" cy="4318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7417" name="Oval 11"/>
          <p:cNvSpPr>
            <a:spLocks noChangeArrowheads="1"/>
          </p:cNvSpPr>
          <p:nvPr/>
        </p:nvSpPr>
        <p:spPr bwMode="auto">
          <a:xfrm>
            <a:off x="2714625" y="1071563"/>
            <a:ext cx="433388" cy="4318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30</a:t>
            </a:r>
          </a:p>
        </p:txBody>
      </p:sp>
      <p:pic>
        <p:nvPicPr>
          <p:cNvPr id="19460" name="Picture 9" descr="al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0960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584" y="908720"/>
            <a:ext cx="7772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Intuition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Generate minimal violating sequences of size i+1 by incrementally extending non- violating sequences of size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with an additional doublet.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2800" kern="0" dirty="0" smtClean="0"/>
              <a:t>[Mohammed et al. (2009)]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640"/>
            <a:ext cx="7772400" cy="79208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Counting Function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56792"/>
            <a:ext cx="7772400" cy="39890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Consider a single </a:t>
            </a:r>
            <a:r>
              <a:rPr lang="en-CA" i="1" dirty="0" smtClean="0"/>
              <a:t>edge ⟨x, y⟩ </a:t>
            </a:r>
            <a:r>
              <a:rPr lang="en-CA" dirty="0" smtClean="0"/>
              <a:t>in a border. The equation below returns the number of sequences with maximum length </a:t>
            </a:r>
            <a:r>
              <a:rPr lang="en-CA" i="1" dirty="0" smtClean="0"/>
              <a:t>L</a:t>
            </a:r>
            <a:r>
              <a:rPr lang="en-CA" dirty="0" smtClean="0"/>
              <a:t> that are covered by </a:t>
            </a:r>
            <a:r>
              <a:rPr lang="en-CA" i="1" dirty="0" smtClean="0"/>
              <a:t>⟨x, y⟩ </a:t>
            </a:r>
            <a:r>
              <a:rPr lang="en-CA" dirty="0" smtClean="0"/>
              <a:t>and are super sequences of a given sequence </a:t>
            </a:r>
            <a:r>
              <a:rPr lang="en-CA" i="1" dirty="0" smtClean="0"/>
              <a:t>q.</a:t>
            </a:r>
            <a:endParaRPr lang="en-US" dirty="0" smtClean="0"/>
          </a:p>
          <a:p>
            <a:pPr marL="0" indent="0"/>
            <a:r>
              <a:rPr lang="en-US" dirty="0" smtClean="0"/>
              <a:t>Where: </a:t>
            </a:r>
            <a:endParaRPr lang="en-CA" sz="1200" dirty="0" smtClean="0"/>
          </a:p>
          <a:p>
            <a:pPr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15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54" y="4005064"/>
            <a:ext cx="5335600" cy="70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4" y="3932852"/>
            <a:ext cx="2996234" cy="8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600" y="4869160"/>
            <a:ext cx="1800200" cy="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8487" y="4945876"/>
            <a:ext cx="4105801" cy="44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5502" y="5531862"/>
            <a:ext cx="2618426" cy="34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576" y="908720"/>
            <a:ext cx="7416824" cy="17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2656"/>
            <a:ext cx="7772400" cy="72008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Counting Function - Example</a:t>
            </a:r>
          </a:p>
        </p:txBody>
      </p:sp>
      <p:sp>
        <p:nvSpPr>
          <p:cNvPr id="1638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4294967295"/>
          </p:nvPr>
        </p:nvSpPr>
        <p:spPr>
          <a:xfrm>
            <a:off x="685800" y="1412776"/>
            <a:ext cx="7772400" cy="4176464"/>
          </a:xfrm>
          <a:blipFill rotWithShape="1">
            <a:blip r:embed="rId4"/>
            <a:stretch>
              <a:fillRect l="-863" t="-730" r="-157"/>
            </a:stretch>
          </a:blipFill>
        </p:spPr>
        <p:txBody>
          <a:bodyPr/>
          <a:lstStyle/>
          <a:p>
            <a:r>
              <a:rPr lang="en-CA" dirty="0">
                <a:noFill/>
              </a:rPr>
              <a:t> 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125" y="4365104"/>
            <a:ext cx="816934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302400"/>
            <a:ext cx="42564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148064" y="4653136"/>
            <a:ext cx="1080120" cy="576064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47864" y="5805264"/>
            <a:ext cx="2376264" cy="576064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508104" y="422108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x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541560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y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Agenda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24744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Motivating Scenario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Problem Description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Service Oriented Architecture</a:t>
            </a:r>
          </a:p>
          <a:p>
            <a:pPr eaLnBrk="1" hangingPunct="1">
              <a:buFontTx/>
              <a:buChar char="•"/>
            </a:pPr>
            <a:r>
              <a:rPr lang="en-US" sz="2800" dirty="0" err="1" smtClean="0">
                <a:ea typeface="ＭＳ Ｐゴシック" pitchFamily="34" charset="-128"/>
              </a:rPr>
              <a:t>Anonymization</a:t>
            </a:r>
            <a:r>
              <a:rPr lang="en-US" sz="2800" dirty="0" smtClean="0">
                <a:ea typeface="ＭＳ Ｐゴシック" pitchFamily="34" charset="-128"/>
              </a:rPr>
              <a:t> Algorithm</a:t>
            </a:r>
          </a:p>
          <a:p>
            <a:pPr eaLnBrk="1" hangingPunct="1">
              <a:buFontTx/>
              <a:buChar char="•"/>
            </a:pPr>
            <a:r>
              <a:rPr lang="en-US" sz="2800" dirty="0" smtClean="0">
                <a:ea typeface="ＭＳ Ｐゴシック" pitchFamily="34" charset="-128"/>
              </a:rPr>
              <a:t>Empirical Study</a:t>
            </a:r>
          </a:p>
          <a:p>
            <a:pPr eaLnBrk="1" hangingPunct="1">
              <a:buFontTx/>
              <a:buChar char="•"/>
            </a:pPr>
            <a:r>
              <a:rPr lang="en-US" sz="2800" dirty="0" smtClean="0">
                <a:ea typeface="ＭＳ Ｐゴシック" pitchFamily="34" charset="-128"/>
              </a:rPr>
              <a:t>Related Works</a:t>
            </a:r>
          </a:p>
          <a:p>
            <a:pPr eaLnBrk="1" hangingPunct="1">
              <a:buFontTx/>
              <a:buChar char="•"/>
            </a:pPr>
            <a:r>
              <a:rPr lang="en-US" sz="2800" dirty="0" smtClean="0">
                <a:ea typeface="ＭＳ Ｐゴシック" pitchFamily="34" charset="-128"/>
              </a:rPr>
              <a:t>Summary and Conclusion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672"/>
            <a:ext cx="7772400" cy="72008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Suppressing Sequences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5576" y="4005064"/>
            <a:ext cx="77026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2000" b="1" kern="0" dirty="0" smtClean="0">
                <a:ea typeface="+mn-ea"/>
              </a:rPr>
              <a:t>Select doublet </a:t>
            </a:r>
            <a:r>
              <a:rPr lang="en-CA" sz="2000" b="1" i="1" kern="0" dirty="0" smtClean="0">
                <a:ea typeface="+mn-ea"/>
              </a:rPr>
              <a:t>d </a:t>
            </a:r>
            <a:r>
              <a:rPr lang="en-CA" sz="2000" b="1" kern="0" dirty="0" smtClean="0">
                <a:ea typeface="+mn-ea"/>
              </a:rPr>
              <a:t>to be suppressed</a:t>
            </a:r>
            <a:r>
              <a:rPr lang="en-CA" sz="2000" kern="0" dirty="0" smtClean="0">
                <a:ea typeface="+mn-ea"/>
              </a:rPr>
              <a:t>, with maximum score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Get affected edges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2000" b="1" kern="0" dirty="0" smtClean="0">
                <a:ea typeface="+mn-ea"/>
              </a:rPr>
              <a:t>Compute number of affected sequences </a:t>
            </a:r>
            <a:r>
              <a:rPr lang="en-CA" sz="2000" kern="0" dirty="0" smtClean="0">
                <a:ea typeface="+mn-ea"/>
              </a:rPr>
              <a:t>details next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Update score 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CA" sz="2000" b="1" kern="0" dirty="0" smtClean="0"/>
              <a:t>Update </a:t>
            </a:r>
            <a:r>
              <a:rPr lang="en-CA" sz="2000" b="1" kern="0" dirty="0" smtClean="0">
                <a:ea typeface="+mn-ea"/>
              </a:rPr>
              <a:t>the borders </a:t>
            </a:r>
            <a:r>
              <a:rPr lang="en-CA" sz="2000" kern="0" dirty="0" smtClean="0">
                <a:ea typeface="+mn-ea"/>
              </a:rPr>
              <a:t>by removing the violating sequences</a:t>
            </a: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  <a:lum contrast="20000"/>
          </a:blip>
          <a:srcRect/>
          <a:stretch>
            <a:fillRect/>
          </a:stretch>
        </p:blipFill>
        <p:spPr bwMode="auto">
          <a:xfrm>
            <a:off x="611560" y="1268760"/>
            <a:ext cx="78771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5460" y="4399426"/>
            <a:ext cx="439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1734" y="5117083"/>
            <a:ext cx="1030831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3240360" cy="3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250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648"/>
            <a:ext cx="7772400" cy="57606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Suppressing Sequences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Tx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5800" y="908720"/>
            <a:ext cx="77724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964642"/>
            <a:ext cx="6408713" cy="563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2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7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6632"/>
            <a:ext cx="7772400" cy="64807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Empirical Study – Dataset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4277072"/>
          </a:xfrm>
        </p:spPr>
        <p:txBody>
          <a:bodyPr/>
          <a:lstStyle/>
          <a:p>
            <a:pPr marL="381000" indent="-381000">
              <a:buFontTx/>
              <a:buChar char="•"/>
              <a:defRPr/>
            </a:pPr>
            <a:r>
              <a:rPr lang="en-US" sz="2400" dirty="0" smtClean="0"/>
              <a:t>Evaluate the </a:t>
            </a:r>
            <a:r>
              <a:rPr lang="en-US" sz="2400" dirty="0"/>
              <a:t>performance of our proposed </a:t>
            </a:r>
            <a:r>
              <a:rPr lang="en-US" sz="2400" dirty="0" smtClean="0"/>
              <a:t>method:</a:t>
            </a:r>
            <a:endParaRPr lang="en-US" sz="2400" dirty="0"/>
          </a:p>
          <a:p>
            <a:pPr lvl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Utility loss</a:t>
            </a:r>
            <a:r>
              <a:rPr lang="en-US" sz="2400" dirty="0" smtClean="0"/>
              <a:t>:</a:t>
            </a:r>
          </a:p>
          <a:p>
            <a:pPr marL="1200150" lvl="2" indent="-342900">
              <a:defRPr/>
            </a:pPr>
            <a:r>
              <a:rPr lang="en-CA" sz="2400" dirty="0" smtClean="0"/>
              <a:t>(F(T</a:t>
            </a:r>
            <a:r>
              <a:rPr lang="en-CA" sz="2400" dirty="0"/>
              <a:t>) – </a:t>
            </a:r>
            <a:r>
              <a:rPr lang="en-CA" sz="2400" dirty="0" smtClean="0"/>
              <a:t>F(T’)) </a:t>
            </a:r>
            <a:r>
              <a:rPr lang="en-CA" sz="2400" dirty="0"/>
              <a:t>/ F(T), where |F(T)| and |</a:t>
            </a:r>
            <a:r>
              <a:rPr lang="en-CA" sz="2400" dirty="0" smtClean="0"/>
              <a:t>F(T’)| are </a:t>
            </a:r>
            <a:r>
              <a:rPr lang="en-CA" sz="2400" dirty="0"/>
              <a:t>the numbers of frequent sequences before and after the </a:t>
            </a:r>
            <a:r>
              <a:rPr lang="en-CA" sz="2400" dirty="0" err="1" smtClean="0"/>
              <a:t>anonymization</a:t>
            </a:r>
            <a:r>
              <a:rPr lang="en-CA" sz="2400" dirty="0" smtClean="0"/>
              <a:t>.</a:t>
            </a:r>
            <a:endParaRPr lang="en-US" sz="2400" dirty="0"/>
          </a:p>
          <a:p>
            <a:pPr marL="800100" lvl="1" indent="-34290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Scalability of </a:t>
            </a:r>
            <a:r>
              <a:rPr lang="en-US" sz="2400" dirty="0" err="1" smtClean="0">
                <a:solidFill>
                  <a:srgbClr val="FF0000"/>
                </a:solidFill>
              </a:rPr>
              <a:t>anonymization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CA" sz="2300" dirty="0" smtClean="0"/>
              <a:t>Dataset:</a:t>
            </a:r>
          </a:p>
          <a:p>
            <a:pPr lvl="1"/>
            <a:r>
              <a:rPr lang="en-CA" sz="2300" i="1" dirty="0" smtClean="0"/>
              <a:t>Metro100K </a:t>
            </a:r>
            <a:r>
              <a:rPr lang="en-CA" sz="2300" dirty="0" smtClean="0"/>
              <a:t>dataset consists of </a:t>
            </a:r>
            <a:r>
              <a:rPr lang="en-CA" sz="2300" dirty="0"/>
              <a:t>travel routes </a:t>
            </a:r>
            <a:r>
              <a:rPr lang="en-CA" sz="2300" dirty="0" smtClean="0"/>
              <a:t>of 100,000 </a:t>
            </a:r>
            <a:r>
              <a:rPr lang="en-CA" sz="2300" dirty="0"/>
              <a:t>passengers in the Montreal subway transit system with </a:t>
            </a:r>
            <a:r>
              <a:rPr lang="en-CA" sz="2300"/>
              <a:t>65 </a:t>
            </a:r>
            <a:r>
              <a:rPr lang="en-CA" sz="2300" smtClean="0"/>
              <a:t>stations.</a:t>
            </a:r>
            <a:endParaRPr lang="en-CA" sz="2300" dirty="0" smtClean="0"/>
          </a:p>
          <a:p>
            <a:pPr lvl="1"/>
            <a:r>
              <a:rPr lang="en-CA" sz="2300" dirty="0" smtClean="0"/>
              <a:t>Each </a:t>
            </a:r>
            <a:r>
              <a:rPr lang="en-CA" sz="2300" dirty="0"/>
              <a:t>record in the dataset corresponds to the route of one passenger</a:t>
            </a:r>
            <a:endParaRPr lang="en-US" sz="2300" dirty="0" smtClean="0">
              <a:ea typeface="ＭＳ Ｐゴシック" pitchFamily="34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1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7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6632"/>
            <a:ext cx="7772400" cy="64807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Empirical Results – Utility Loss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4277072"/>
          </a:xfrm>
        </p:spPr>
        <p:txBody>
          <a:bodyPr/>
          <a:lstStyle/>
          <a:p>
            <a:pPr marL="0" indent="0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951" y="1196752"/>
            <a:ext cx="921346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7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6632"/>
            <a:ext cx="7772400" cy="64807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Empirical Results – Utility Loss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4277072"/>
          </a:xfrm>
        </p:spPr>
        <p:txBody>
          <a:bodyPr/>
          <a:lstStyle/>
          <a:p>
            <a:pPr marL="0" indent="0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20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825" y="874102"/>
            <a:ext cx="5976664" cy="446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12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7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6632"/>
            <a:ext cx="7772400" cy="64807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Empirical Results – Utility Loss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772400" cy="4277072"/>
          </a:xfrm>
        </p:spPr>
        <p:txBody>
          <a:bodyPr/>
          <a:lstStyle/>
          <a:p>
            <a:pPr marL="0" indent="0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21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3"/>
            <a:ext cx="8064896" cy="565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0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Related Works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24744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err="1" smtClean="0">
                <a:ea typeface="ＭＳ Ｐゴシック" pitchFamily="34" charset="-128"/>
              </a:rPr>
              <a:t>Anonymizing</a:t>
            </a:r>
            <a:r>
              <a:rPr lang="en-US" sz="2800" dirty="0" smtClean="0">
                <a:ea typeface="ＭＳ Ｐゴシック" pitchFamily="34" charset="-128"/>
              </a:rPr>
              <a:t> relational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Sweeney (2002): k-anonymity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Wang et al. (2005): Confidence bounding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err="1" smtClean="0"/>
              <a:t>Machanavajjhala</a:t>
            </a:r>
            <a:r>
              <a:rPr lang="en-CA" sz="2400" dirty="0" smtClean="0"/>
              <a:t> et al. (2007): l-diversity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smtClean="0">
                <a:ea typeface="ＭＳ Ｐゴシック" pitchFamily="34" charset="-128"/>
              </a:rPr>
              <a:t>Wong et al. (2009): (</a:t>
            </a:r>
            <a:r>
              <a:rPr lang="el-GR" sz="2400" dirty="0" smtClean="0">
                <a:ea typeface="ＭＳ Ｐゴシック" pitchFamily="34" charset="-128"/>
              </a:rPr>
              <a:t>α</a:t>
            </a:r>
            <a:r>
              <a:rPr lang="en-CA" sz="2400" dirty="0" smtClean="0">
                <a:ea typeface="ＭＳ Ｐゴシック" pitchFamily="34" charset="-128"/>
              </a:rPr>
              <a:t>, k)-anonymity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err="1" smtClean="0">
                <a:ea typeface="ＭＳ Ｐゴシック" pitchFamily="34" charset="-128"/>
              </a:rPr>
              <a:t>Noman</a:t>
            </a:r>
            <a:r>
              <a:rPr lang="en-US" sz="2400" dirty="0" smtClean="0">
                <a:ea typeface="ＭＳ Ｐゴシック" pitchFamily="34" charset="-128"/>
              </a:rPr>
              <a:t> et al. (2009): LKC-privacy</a:t>
            </a:r>
          </a:p>
          <a:p>
            <a:pPr lvl="1" eaLnBrk="1" hangingPunct="1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Related Works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52736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err="1" smtClean="0">
                <a:ea typeface="ＭＳ Ｐゴシック" pitchFamily="34" charset="-128"/>
              </a:rPr>
              <a:t>Anonymizing</a:t>
            </a:r>
            <a:r>
              <a:rPr lang="en-US" sz="2800" dirty="0" smtClean="0">
                <a:ea typeface="ＭＳ Ｐゴシック" pitchFamily="34" charset="-128"/>
              </a:rPr>
              <a:t> trajectory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err="1" smtClean="0">
                <a:ea typeface="ＭＳ Ｐゴシック" pitchFamily="34" charset="-128"/>
              </a:rPr>
              <a:t>Abul</a:t>
            </a:r>
            <a:r>
              <a:rPr lang="en-CA" sz="2400" dirty="0" smtClean="0">
                <a:ea typeface="ＭＳ Ｐゴシック" pitchFamily="34" charset="-128"/>
              </a:rPr>
              <a:t> et al. (2008) proposed (k,</a:t>
            </a:r>
            <a:r>
              <a:rPr lang="el-GR" sz="2400" dirty="0" smtClean="0">
                <a:ea typeface="ＭＳ Ｐゴシック" pitchFamily="34" charset="-128"/>
              </a:rPr>
              <a:t>δ</a:t>
            </a:r>
            <a:r>
              <a:rPr lang="en-CA" sz="2400" dirty="0" smtClean="0">
                <a:ea typeface="ＭＳ Ｐゴシック" pitchFamily="34" charset="-128"/>
              </a:rPr>
              <a:t>)-anonymity based on space translation.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err="1" smtClean="0">
                <a:ea typeface="ＭＳ Ｐゴシック" pitchFamily="34" charset="-128"/>
              </a:rPr>
              <a:t>Pensa</a:t>
            </a:r>
            <a:r>
              <a:rPr lang="en-CA" sz="2400" dirty="0" smtClean="0">
                <a:ea typeface="ＭＳ Ｐゴシック" pitchFamily="34" charset="-128"/>
              </a:rPr>
              <a:t> et al. (2008) proposed a variant of k-anonymity model for sequential </a:t>
            </a:r>
            <a:r>
              <a:rPr lang="en-CA" sz="2400" dirty="0" smtClean="0">
                <a:ea typeface="ＭＳ Ｐゴシック" pitchFamily="34" charset="-128"/>
              </a:rPr>
              <a:t>data, with the goal of preserving frequent sequential patterns.</a:t>
            </a:r>
            <a:endParaRPr lang="en-CA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CA" sz="2400" dirty="0" err="1" smtClean="0">
                <a:ea typeface="ＭＳ Ｐゴシック" pitchFamily="34" charset="-128"/>
              </a:rPr>
              <a:t>Terrovitis</a:t>
            </a:r>
            <a:r>
              <a:rPr lang="en-CA" sz="2400" dirty="0" smtClean="0">
                <a:ea typeface="ＭＳ Ｐゴシック" pitchFamily="34" charset="-128"/>
              </a:rPr>
              <a:t> and </a:t>
            </a:r>
            <a:r>
              <a:rPr lang="en-CA" sz="2400" dirty="0" err="1" smtClean="0"/>
              <a:t>Mamoulis</a:t>
            </a:r>
            <a:r>
              <a:rPr lang="en-CA" sz="2400" dirty="0" smtClean="0"/>
              <a:t> (2008) </a:t>
            </a:r>
            <a:r>
              <a:rPr lang="en-CA" sz="2400" dirty="0" smtClean="0">
                <a:ea typeface="ＭＳ Ｐゴシック" pitchFamily="34" charset="-128"/>
              </a:rPr>
              <a:t>further assumed that different adversaries may possess different background knowledge and that the data holder has to be aware of all such adversarial knowledge.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Related Works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52736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sz="2800" dirty="0" smtClean="0"/>
              <a:t>Fung et al. (in press) proposed an SOA for achieving LKC-privacy for </a:t>
            </a:r>
            <a:r>
              <a:rPr lang="en-CA" sz="2800" dirty="0" smtClean="0">
                <a:solidFill>
                  <a:srgbClr val="FF0000"/>
                </a:solidFill>
              </a:rPr>
              <a:t>relational data </a:t>
            </a:r>
            <a:r>
              <a:rPr lang="en-CA" sz="2800" dirty="0" err="1" smtClean="0"/>
              <a:t>mashup</a:t>
            </a:r>
            <a:r>
              <a:rPr lang="en-CA" sz="2800" dirty="0" smtClean="0"/>
              <a:t>. (IEEE Transactions on Services Computing)</a:t>
            </a:r>
            <a:endParaRPr lang="en-CA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CA" sz="2800" dirty="0" err="1" smtClean="0"/>
              <a:t>Xu</a:t>
            </a:r>
            <a:r>
              <a:rPr lang="en-CA" sz="2800" dirty="0" smtClean="0"/>
              <a:t> et al. (2008) proposed a border-based </a:t>
            </a:r>
            <a:r>
              <a:rPr lang="en-CA" sz="2800" dirty="0" err="1" smtClean="0"/>
              <a:t>anonymiztion</a:t>
            </a:r>
            <a:r>
              <a:rPr lang="en-CA" sz="2800" dirty="0" smtClean="0"/>
              <a:t> method for </a:t>
            </a:r>
            <a:r>
              <a:rPr lang="en-CA" sz="2800" dirty="0" smtClean="0">
                <a:solidFill>
                  <a:srgbClr val="FF0000"/>
                </a:solidFill>
              </a:rPr>
              <a:t>set-valued data</a:t>
            </a:r>
            <a:r>
              <a:rPr lang="en-CA" sz="2800" dirty="0" smtClean="0"/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en-CA" sz="2800" dirty="0" smtClean="0"/>
          </a:p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CA" sz="2800" dirty="0" smtClean="0">
                <a:ea typeface="ＭＳ Ｐゴシック" pitchFamily="34" charset="-128"/>
              </a:rPr>
              <a:t>Fung et al. (2010): Privacy-preserving data publishing: a survey of recent developments. (ACM Computing Surveys).</a:t>
            </a:r>
            <a:endParaRPr lang="en-CA" sz="32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CA" sz="2800" dirty="0" smtClean="0">
              <a:ea typeface="ＭＳ Ｐゴシック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648"/>
            <a:ext cx="7772400" cy="86409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Summary and Conclusion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0728"/>
            <a:ext cx="7918648" cy="413305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Studied the problem of privacy-preserving spatial-temporal data publishing.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Proposed a </a:t>
            </a:r>
            <a:r>
              <a:rPr lang="en-CA" sz="2800" dirty="0" smtClean="0">
                <a:solidFill>
                  <a:srgbClr val="FF0000"/>
                </a:solidFill>
              </a:rPr>
              <a:t>service-oriented architecture </a:t>
            </a:r>
            <a:r>
              <a:rPr lang="en-CA" sz="2800" dirty="0" smtClean="0"/>
              <a:t>to determine an </a:t>
            </a:r>
            <a:r>
              <a:rPr lang="en-CA" sz="2800" dirty="0"/>
              <a:t>appropriate </a:t>
            </a:r>
            <a:r>
              <a:rPr lang="en-CA" sz="2800" dirty="0" smtClean="0"/>
              <a:t>location-based service </a:t>
            </a:r>
            <a:r>
              <a:rPr lang="en-CA" sz="2800" dirty="0"/>
              <a:t>provider for a given </a:t>
            </a:r>
            <a:r>
              <a:rPr lang="en-CA" sz="2800" dirty="0" smtClean="0"/>
              <a:t>data request.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Presented a </a:t>
            </a:r>
            <a:r>
              <a:rPr lang="en-CA" sz="2800" dirty="0" smtClean="0">
                <a:solidFill>
                  <a:srgbClr val="FF0000"/>
                </a:solidFill>
              </a:rPr>
              <a:t>border-based </a:t>
            </a:r>
            <a:r>
              <a:rPr lang="en-CA" sz="2800" dirty="0" err="1" smtClean="0">
                <a:solidFill>
                  <a:srgbClr val="FF0000"/>
                </a:solidFill>
              </a:rPr>
              <a:t>anonymization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/>
              <a:t>algorithm to </a:t>
            </a:r>
            <a:r>
              <a:rPr lang="en-CA" sz="2800" dirty="0" err="1" smtClean="0"/>
              <a:t>anonymize</a:t>
            </a:r>
            <a:r>
              <a:rPr lang="en-CA" sz="2800" dirty="0" smtClean="0"/>
              <a:t> a spatial-temporal dataset.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Demonstrated the feasibility to simultaneously </a:t>
            </a:r>
            <a:r>
              <a:rPr lang="en-CA" sz="2800" dirty="0" smtClean="0">
                <a:solidFill>
                  <a:srgbClr val="FF0000"/>
                </a:solidFill>
              </a:rPr>
              <a:t>preserve both privacy and information utility </a:t>
            </a:r>
            <a:r>
              <a:rPr lang="en-CA" sz="2800" dirty="0" smtClean="0"/>
              <a:t>for data mining.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22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point_ENCS_TextWhiteE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92696"/>
            <a:ext cx="7772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Motivating Scenario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27584" y="4005064"/>
            <a:ext cx="7632700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How can the transit company </a:t>
            </a:r>
            <a:r>
              <a:rPr lang="en-US" sz="2000" b="1" dirty="0" smtClean="0">
                <a:solidFill>
                  <a:schemeClr val="accent2"/>
                </a:solidFill>
              </a:rPr>
              <a:t>safeguard data privacy </a:t>
            </a:r>
            <a:r>
              <a:rPr lang="en-US" sz="2000" b="1" dirty="0">
                <a:solidFill>
                  <a:schemeClr val="accent2"/>
                </a:solidFill>
              </a:rPr>
              <a:t>while keeping the released </a:t>
            </a:r>
            <a:r>
              <a:rPr lang="en-US" sz="2000" b="1" dirty="0" smtClean="0">
                <a:solidFill>
                  <a:schemeClr val="accent2"/>
                </a:solidFill>
              </a:rPr>
              <a:t>spatial-temporal data </a:t>
            </a:r>
            <a:r>
              <a:rPr lang="en-US" sz="2000" b="1" dirty="0">
                <a:solidFill>
                  <a:schemeClr val="accent2"/>
                </a:solidFill>
              </a:rPr>
              <a:t>useful?</a:t>
            </a:r>
          </a:p>
        </p:txBody>
      </p:sp>
      <p:pic>
        <p:nvPicPr>
          <p:cNvPr id="5127" name="Picture 8" descr="carteOPUS-orig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7621" y="13742"/>
            <a:ext cx="2428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79388" y="6308725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Source: http://www.stl.laval.qc.ca/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484784"/>
            <a:ext cx="7990656" cy="3429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 smtClean="0">
                <a:ea typeface="ＭＳ Ｐゴシック" pitchFamily="34" charset="-128"/>
              </a:rPr>
              <a:t>Passengers use personal rechargeable smart/RFID card for their travel.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dirty="0" smtClean="0">
                <a:ea typeface="ＭＳ Ｐゴシック" pitchFamily="34" charset="-128"/>
              </a:rPr>
              <a:t>Transit companies want to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share passengers’ trajectory information </a:t>
            </a:r>
            <a:r>
              <a:rPr lang="en-US" sz="2400" dirty="0" smtClean="0">
                <a:ea typeface="ＭＳ Ｐゴシック" pitchFamily="34" charset="-128"/>
              </a:rPr>
              <a:t>to third party for analysis. The data may contain person-specific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sensitive information</a:t>
            </a:r>
            <a:r>
              <a:rPr lang="en-US" sz="2400" dirty="0" smtClean="0">
                <a:ea typeface="ＭＳ Ｐゴシック" pitchFamily="34" charset="-128"/>
              </a:rPr>
              <a:t>, such as age, disability </a:t>
            </a:r>
            <a:r>
              <a:rPr lang="en-US" sz="2400" dirty="0" smtClean="0">
                <a:ea typeface="ＭＳ Ｐゴシック" pitchFamily="34" charset="-128"/>
              </a:rPr>
              <a:t>status, </a:t>
            </a:r>
            <a:r>
              <a:rPr lang="en-US" sz="2400" dirty="0" smtClean="0">
                <a:ea typeface="ＭＳ Ｐゴシック" pitchFamily="34" charset="-128"/>
              </a:rPr>
              <a:t>and employment status.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82912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Thank you! Questions?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24744"/>
            <a:ext cx="7772400" cy="4752181"/>
          </a:xfrm>
        </p:spPr>
        <p:txBody>
          <a:bodyPr/>
          <a:lstStyle/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Contact: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Benjamin Fung &lt;fung@ciise.concordia.ca&gt;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Website: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  <a:hlinkClick r:id="rId4"/>
              </a:rPr>
              <a:t>http://www.ciise.concordia.ca/~fung</a:t>
            </a: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References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52736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O. </a:t>
            </a:r>
            <a:r>
              <a:rPr lang="en-CA" dirty="0" err="1" smtClean="0">
                <a:ea typeface="ＭＳ Ｐゴシック" pitchFamily="34" charset="-128"/>
              </a:rPr>
              <a:t>Abul</a:t>
            </a:r>
            <a:r>
              <a:rPr lang="en-CA" dirty="0" smtClean="0">
                <a:ea typeface="ＭＳ Ｐゴシック" pitchFamily="34" charset="-128"/>
              </a:rPr>
              <a:t>, F. </a:t>
            </a:r>
            <a:r>
              <a:rPr lang="en-CA" dirty="0" err="1" smtClean="0">
                <a:ea typeface="ＭＳ Ｐゴシック" pitchFamily="34" charset="-128"/>
              </a:rPr>
              <a:t>Bonchi</a:t>
            </a:r>
            <a:r>
              <a:rPr lang="en-CA" dirty="0" smtClean="0">
                <a:ea typeface="ＭＳ Ｐゴシック" pitchFamily="34" charset="-128"/>
              </a:rPr>
              <a:t>, and M. </a:t>
            </a:r>
            <a:r>
              <a:rPr lang="en-CA" dirty="0" err="1" smtClean="0">
                <a:ea typeface="ＭＳ Ｐゴシック" pitchFamily="34" charset="-128"/>
              </a:rPr>
              <a:t>Nanni</a:t>
            </a:r>
            <a:r>
              <a:rPr lang="en-CA" dirty="0" smtClean="0">
                <a:ea typeface="ＭＳ Ｐゴシック" pitchFamily="34" charset="-128"/>
              </a:rPr>
              <a:t>. Never walk alone: Uncertainty for anonymity in moving objects databases. In </a:t>
            </a:r>
            <a:r>
              <a:rPr lang="en-CA" i="1" dirty="0" smtClean="0">
                <a:ea typeface="ＭＳ Ｐゴシック" pitchFamily="34" charset="-128"/>
              </a:rPr>
              <a:t>Proc. of the 24th IEEE International Conference on Data Engineering</a:t>
            </a:r>
            <a:r>
              <a:rPr lang="en-CA" dirty="0" smtClean="0">
                <a:ea typeface="ＭＳ Ｐゴシック" pitchFamily="34" charset="-128"/>
              </a:rPr>
              <a:t>, pages 376–385, 2008.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B. C. M. Fung, T. </a:t>
            </a:r>
            <a:r>
              <a:rPr lang="en-CA" dirty="0" err="1" smtClean="0">
                <a:ea typeface="ＭＳ Ｐゴシック" pitchFamily="34" charset="-128"/>
              </a:rPr>
              <a:t>Trojer</a:t>
            </a:r>
            <a:r>
              <a:rPr lang="en-CA" dirty="0" smtClean="0">
                <a:ea typeface="ＭＳ Ｐゴシック" pitchFamily="34" charset="-128"/>
              </a:rPr>
              <a:t>, P. C. K. Hung, L. </a:t>
            </a:r>
            <a:r>
              <a:rPr lang="en-CA" dirty="0" err="1" smtClean="0">
                <a:ea typeface="ＭＳ Ｐゴシック" pitchFamily="34" charset="-128"/>
              </a:rPr>
              <a:t>Xiong</a:t>
            </a:r>
            <a:r>
              <a:rPr lang="en-CA" dirty="0" smtClean="0">
                <a:ea typeface="ＭＳ Ｐゴシック" pitchFamily="34" charset="-128"/>
              </a:rPr>
              <a:t>, K. Al-</a:t>
            </a:r>
            <a:r>
              <a:rPr lang="en-CA" dirty="0" err="1" smtClean="0">
                <a:ea typeface="ＭＳ Ｐゴシック" pitchFamily="34" charset="-128"/>
              </a:rPr>
              <a:t>Hussaeni</a:t>
            </a:r>
            <a:r>
              <a:rPr lang="en-CA" dirty="0" smtClean="0">
                <a:ea typeface="ＭＳ Ｐゴシック" pitchFamily="34" charset="-128"/>
              </a:rPr>
              <a:t>, and R. </a:t>
            </a:r>
            <a:r>
              <a:rPr lang="en-CA" dirty="0" err="1" smtClean="0">
                <a:ea typeface="ＭＳ Ｐゴシック" pitchFamily="34" charset="-128"/>
              </a:rPr>
              <a:t>Dssouli</a:t>
            </a:r>
            <a:r>
              <a:rPr lang="en-CA" dirty="0" smtClean="0">
                <a:ea typeface="ＭＳ Ｐゴシック" pitchFamily="34" charset="-128"/>
              </a:rPr>
              <a:t>. Service-oriented architecture for high-dimensional private data </a:t>
            </a:r>
            <a:r>
              <a:rPr lang="en-CA" dirty="0" err="1" smtClean="0">
                <a:ea typeface="ＭＳ Ｐゴシック" pitchFamily="34" charset="-128"/>
              </a:rPr>
              <a:t>mashup</a:t>
            </a:r>
            <a:r>
              <a:rPr lang="en-CA" dirty="0" smtClean="0">
                <a:ea typeface="ＭＳ Ｐゴシック" pitchFamily="34" charset="-128"/>
              </a:rPr>
              <a:t>. IEEE Transactions on Services Computing (TSC), in press.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B. C. M. Fung, K. Wang, R. Chen, and P. S. Yu. Privacy-preserving data publishing: A survey of recent developments. </a:t>
            </a:r>
            <a:r>
              <a:rPr lang="en-CA" i="1" dirty="0" smtClean="0">
                <a:ea typeface="ＭＳ Ｐゴシック" pitchFamily="34" charset="-128"/>
              </a:rPr>
              <a:t>ACM Computing Surveys</a:t>
            </a:r>
            <a:r>
              <a:rPr lang="en-CA" dirty="0" smtClean="0">
                <a:ea typeface="ＭＳ Ｐゴシック" pitchFamily="34" charset="-128"/>
              </a:rPr>
              <a:t>, 42(4):14:1–14:53, June 2010.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A. </a:t>
            </a:r>
            <a:r>
              <a:rPr lang="en-CA" dirty="0" err="1" smtClean="0">
                <a:ea typeface="ＭＳ Ｐゴシック" pitchFamily="34" charset="-128"/>
              </a:rPr>
              <a:t>Machanavajjhala</a:t>
            </a:r>
            <a:r>
              <a:rPr lang="en-CA" dirty="0" smtClean="0">
                <a:ea typeface="ＭＳ Ｐゴシック" pitchFamily="34" charset="-128"/>
              </a:rPr>
              <a:t>, D. </a:t>
            </a:r>
            <a:r>
              <a:rPr lang="en-CA" dirty="0" err="1" smtClean="0">
                <a:ea typeface="ＭＳ Ｐゴシック" pitchFamily="34" charset="-128"/>
              </a:rPr>
              <a:t>Kifer</a:t>
            </a:r>
            <a:r>
              <a:rPr lang="en-CA" dirty="0" smtClean="0">
                <a:ea typeface="ＭＳ Ｐゴシック" pitchFamily="34" charset="-128"/>
              </a:rPr>
              <a:t>, J. </a:t>
            </a:r>
            <a:r>
              <a:rPr lang="en-CA" dirty="0" err="1" smtClean="0">
                <a:ea typeface="ＭＳ Ｐゴシック" pitchFamily="34" charset="-128"/>
              </a:rPr>
              <a:t>Gehrke</a:t>
            </a:r>
            <a:r>
              <a:rPr lang="en-CA" dirty="0" smtClean="0">
                <a:ea typeface="ＭＳ Ｐゴシック" pitchFamily="34" charset="-128"/>
              </a:rPr>
              <a:t>, and M. </a:t>
            </a:r>
            <a:r>
              <a:rPr lang="en-CA" dirty="0" err="1" smtClean="0">
                <a:ea typeface="ＭＳ Ｐゴシック" pitchFamily="34" charset="-128"/>
              </a:rPr>
              <a:t>Venkitasubramaniam</a:t>
            </a:r>
            <a:r>
              <a:rPr lang="en-CA" dirty="0" smtClean="0">
                <a:ea typeface="ＭＳ Ｐゴシック" pitchFamily="34" charset="-128"/>
              </a:rPr>
              <a:t>. ℓ-diversity: Privacy beyond k-anonymity. </a:t>
            </a:r>
            <a:r>
              <a:rPr lang="en-CA" i="1" dirty="0" smtClean="0">
                <a:ea typeface="ＭＳ Ｐゴシック" pitchFamily="34" charset="-128"/>
              </a:rPr>
              <a:t>ACM TKDD</a:t>
            </a:r>
            <a:r>
              <a:rPr lang="en-CA" dirty="0" smtClean="0">
                <a:ea typeface="ＭＳ Ｐゴシック" pitchFamily="34" charset="-128"/>
              </a:rPr>
              <a:t>, 1(1):3, March 2007.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References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81075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N. Mohammed, B. C. M. Fung, and M. </a:t>
            </a:r>
            <a:r>
              <a:rPr lang="en-CA" dirty="0" err="1" smtClean="0">
                <a:ea typeface="ＭＳ Ｐゴシック" pitchFamily="34" charset="-128"/>
              </a:rPr>
              <a:t>Debbabi</a:t>
            </a:r>
            <a:r>
              <a:rPr lang="en-CA" dirty="0" smtClean="0">
                <a:ea typeface="ＭＳ Ｐゴシック" pitchFamily="34" charset="-128"/>
              </a:rPr>
              <a:t>. Walking in the crowd: </a:t>
            </a:r>
            <a:r>
              <a:rPr lang="en-CA" dirty="0" err="1" smtClean="0">
                <a:ea typeface="ＭＳ Ｐゴシック" pitchFamily="34" charset="-128"/>
              </a:rPr>
              <a:t>anonymizing</a:t>
            </a:r>
            <a:r>
              <a:rPr lang="en-CA" dirty="0" smtClean="0">
                <a:ea typeface="ＭＳ Ｐゴシック" pitchFamily="34" charset="-128"/>
              </a:rPr>
              <a:t> trajectory data for pattern analysis. In </a:t>
            </a:r>
            <a:r>
              <a:rPr lang="en-CA" i="1" dirty="0" smtClean="0">
                <a:ea typeface="ＭＳ Ｐゴシック" pitchFamily="34" charset="-128"/>
              </a:rPr>
              <a:t>Proceedings of the 18th ACM Conference on Information and Knowledge Management (CIKM)</a:t>
            </a:r>
            <a:r>
              <a:rPr lang="en-CA" dirty="0" smtClean="0">
                <a:ea typeface="ＭＳ Ｐゴシック" pitchFamily="34" charset="-128"/>
              </a:rPr>
              <a:t>, pages 1441-1444, Hong Kong: ACM Press, November 2009.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N. Mohammed, B. C. M. Fung, P. C. K. Hung, and C. Lee. </a:t>
            </a:r>
            <a:r>
              <a:rPr lang="en-CA" dirty="0" err="1" smtClean="0">
                <a:ea typeface="ＭＳ Ｐゴシック" pitchFamily="34" charset="-128"/>
              </a:rPr>
              <a:t>Anonymizing</a:t>
            </a:r>
            <a:r>
              <a:rPr lang="en-CA" dirty="0" smtClean="0">
                <a:ea typeface="ＭＳ Ｐゴシック" pitchFamily="34" charset="-128"/>
              </a:rPr>
              <a:t> healthcare data: A case study on the blood transfusion service. In </a:t>
            </a:r>
            <a:r>
              <a:rPr lang="en-CA" i="1" dirty="0" smtClean="0">
                <a:ea typeface="ＭＳ Ｐゴシック" pitchFamily="34" charset="-128"/>
              </a:rPr>
              <a:t>Proc. of the 15th ACM SIGKDD</a:t>
            </a:r>
            <a:r>
              <a:rPr lang="en-CA" dirty="0" smtClean="0">
                <a:ea typeface="ＭＳ Ｐゴシック" pitchFamily="34" charset="-128"/>
              </a:rPr>
              <a:t>, pages 1285–1294, June 2009.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R. G. </a:t>
            </a:r>
            <a:r>
              <a:rPr lang="en-CA" dirty="0" err="1" smtClean="0">
                <a:ea typeface="ＭＳ Ｐゴシック" pitchFamily="34" charset="-128"/>
              </a:rPr>
              <a:t>Pensa</a:t>
            </a:r>
            <a:r>
              <a:rPr lang="en-CA" dirty="0" smtClean="0">
                <a:ea typeface="ＭＳ Ｐゴシック" pitchFamily="34" charset="-128"/>
              </a:rPr>
              <a:t>, A. </a:t>
            </a:r>
            <a:r>
              <a:rPr lang="en-CA" dirty="0" err="1" smtClean="0">
                <a:ea typeface="ＭＳ Ｐゴシック" pitchFamily="34" charset="-128"/>
              </a:rPr>
              <a:t>Monreale</a:t>
            </a:r>
            <a:r>
              <a:rPr lang="en-CA" dirty="0" smtClean="0">
                <a:ea typeface="ＭＳ Ｐゴシック" pitchFamily="34" charset="-128"/>
              </a:rPr>
              <a:t>, F. </a:t>
            </a:r>
            <a:r>
              <a:rPr lang="en-CA" dirty="0" err="1" smtClean="0">
                <a:ea typeface="ＭＳ Ｐゴシック" pitchFamily="34" charset="-128"/>
              </a:rPr>
              <a:t>Pinelli</a:t>
            </a:r>
            <a:r>
              <a:rPr lang="en-CA" dirty="0" smtClean="0">
                <a:ea typeface="ＭＳ Ｐゴシック" pitchFamily="34" charset="-128"/>
              </a:rPr>
              <a:t>, and D. </a:t>
            </a:r>
            <a:r>
              <a:rPr lang="en-CA" dirty="0" err="1" smtClean="0">
                <a:ea typeface="ＭＳ Ｐゴシック" pitchFamily="34" charset="-128"/>
              </a:rPr>
              <a:t>Pedreschi</a:t>
            </a:r>
            <a:r>
              <a:rPr lang="en-CA" dirty="0" smtClean="0">
                <a:ea typeface="ＭＳ Ｐゴシック" pitchFamily="34" charset="-128"/>
              </a:rPr>
              <a:t>. Pattern preserving k-</a:t>
            </a:r>
            <a:r>
              <a:rPr lang="en-CA" dirty="0" err="1" smtClean="0">
                <a:ea typeface="ＭＳ Ｐゴシック" pitchFamily="34" charset="-128"/>
              </a:rPr>
              <a:t>anonymization</a:t>
            </a:r>
            <a:r>
              <a:rPr lang="en-CA" dirty="0" smtClean="0">
                <a:ea typeface="ＭＳ Ｐゴシック" pitchFamily="34" charset="-128"/>
              </a:rPr>
              <a:t> of sequences and its application to mobility data mining. In </a:t>
            </a:r>
            <a:r>
              <a:rPr lang="en-CA" i="1" dirty="0" smtClean="0">
                <a:ea typeface="ＭＳ Ｐゴシック" pitchFamily="34" charset="-128"/>
              </a:rPr>
              <a:t>Proc. of the International Workshop on Privacy in Location-Based Applications</a:t>
            </a:r>
            <a:r>
              <a:rPr lang="en-CA" dirty="0" smtClean="0">
                <a:ea typeface="ＭＳ Ｐゴシック" pitchFamily="34" charset="-128"/>
              </a:rPr>
              <a:t>, 2008.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L. Sweeney. Achieving k-anonymity privacy protection using generalization and suppression. </a:t>
            </a:r>
            <a:r>
              <a:rPr lang="en-CA" i="1" dirty="0" smtClean="0">
                <a:ea typeface="ＭＳ Ｐゴシック" pitchFamily="34" charset="-128"/>
              </a:rPr>
              <a:t>International Journal of Uncertainty, Fuzziness, and Knowledge-based Systems</a:t>
            </a:r>
            <a:r>
              <a:rPr lang="en-CA" dirty="0" smtClean="0">
                <a:ea typeface="ＭＳ Ｐゴシック" pitchFamily="34" charset="-128"/>
              </a:rPr>
              <a:t>, 10(5):571–588, 2002.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2655"/>
            <a:ext cx="7772400" cy="64807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References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52736"/>
            <a:ext cx="7772400" cy="4752181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M. </a:t>
            </a:r>
            <a:r>
              <a:rPr lang="en-CA" dirty="0" err="1" smtClean="0">
                <a:ea typeface="ＭＳ Ｐゴシック" pitchFamily="34" charset="-128"/>
              </a:rPr>
              <a:t>Terrovitis</a:t>
            </a:r>
            <a:r>
              <a:rPr lang="en-CA" dirty="0" smtClean="0">
                <a:ea typeface="ＭＳ Ｐゴシック" pitchFamily="34" charset="-128"/>
              </a:rPr>
              <a:t> and N. </a:t>
            </a:r>
            <a:r>
              <a:rPr lang="en-CA" dirty="0" err="1" smtClean="0">
                <a:ea typeface="ＭＳ Ｐゴシック" pitchFamily="34" charset="-128"/>
              </a:rPr>
              <a:t>Mamoulis</a:t>
            </a:r>
            <a:r>
              <a:rPr lang="en-CA" dirty="0" smtClean="0">
                <a:ea typeface="ＭＳ Ｐゴシック" pitchFamily="34" charset="-128"/>
              </a:rPr>
              <a:t>. Privacy preservation in the publication of trajectories. In Proc. of the 9th International Conference on Mobile Data Management, pages 65–72, Beijing, China, April 2008.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K. Wang, B. C. M. Fung, and P. S. Yu. Template-based privacy preservation in classification problems. In </a:t>
            </a:r>
            <a:r>
              <a:rPr lang="en-CA" i="1" dirty="0" smtClean="0">
                <a:ea typeface="ＭＳ Ｐゴシック" pitchFamily="34" charset="-128"/>
              </a:rPr>
              <a:t>Proceedings of the 5th IEEE International Conference on Data Mining (ICDM)</a:t>
            </a:r>
            <a:r>
              <a:rPr lang="en-CA" dirty="0" smtClean="0">
                <a:ea typeface="ＭＳ Ｐゴシック" pitchFamily="34" charset="-128"/>
              </a:rPr>
              <a:t>, pages 466-473, Houston, TX: IEEE Computer Society, November 2005.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R. C. W. Wong, J. Li., A. W. C. Fu, and K. Wang. (</a:t>
            </a:r>
            <a:r>
              <a:rPr lang="en-CA" dirty="0" err="1" smtClean="0">
                <a:ea typeface="ＭＳ Ｐゴシック" pitchFamily="34" charset="-128"/>
              </a:rPr>
              <a:t>α,k</a:t>
            </a:r>
            <a:r>
              <a:rPr lang="en-CA" dirty="0" smtClean="0">
                <a:ea typeface="ＭＳ Ｐゴシック" pitchFamily="34" charset="-128"/>
              </a:rPr>
              <a:t>)-anonymous data publishing. </a:t>
            </a:r>
            <a:r>
              <a:rPr lang="en-CA" i="1" dirty="0" smtClean="0">
                <a:ea typeface="ＭＳ Ｐゴシック" pitchFamily="34" charset="-128"/>
              </a:rPr>
              <a:t>Journal of Intelligent Information Systems</a:t>
            </a:r>
            <a:r>
              <a:rPr lang="en-CA" dirty="0" smtClean="0">
                <a:ea typeface="ＭＳ Ｐゴシック" pitchFamily="34" charset="-128"/>
              </a:rPr>
              <a:t>, 33(2):209–234, October 2009.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CA" dirty="0" smtClean="0">
                <a:ea typeface="ＭＳ Ｐゴシック" pitchFamily="34" charset="-128"/>
              </a:rPr>
              <a:t>Y. </a:t>
            </a:r>
            <a:r>
              <a:rPr lang="en-CA" dirty="0" err="1" smtClean="0">
                <a:ea typeface="ＭＳ Ｐゴシック" pitchFamily="34" charset="-128"/>
              </a:rPr>
              <a:t>Xu</a:t>
            </a:r>
            <a:r>
              <a:rPr lang="en-CA" dirty="0" smtClean="0">
                <a:ea typeface="ＭＳ Ｐゴシック" pitchFamily="34" charset="-128"/>
              </a:rPr>
              <a:t>, B. C. M. Fung, K. Wang, A. W. C. Fu, and J. Pei. Publishing sensitive transactions for </a:t>
            </a:r>
            <a:r>
              <a:rPr lang="en-CA" dirty="0" err="1" smtClean="0">
                <a:ea typeface="ＭＳ Ｐゴシック" pitchFamily="34" charset="-128"/>
              </a:rPr>
              <a:t>itemset</a:t>
            </a:r>
            <a:r>
              <a:rPr lang="en-CA" dirty="0" smtClean="0">
                <a:ea typeface="ＭＳ Ｐゴシック" pitchFamily="34" charset="-128"/>
              </a:rPr>
              <a:t> utility. In </a:t>
            </a:r>
            <a:r>
              <a:rPr lang="en-CA" i="1" dirty="0" smtClean="0">
                <a:ea typeface="ＭＳ Ｐゴシック" pitchFamily="34" charset="-128"/>
              </a:rPr>
              <a:t>Proc. of the 8th IEEE International Conference on Data Mining (ICDM)</a:t>
            </a:r>
            <a:r>
              <a:rPr lang="en-CA" dirty="0" smtClean="0">
                <a:ea typeface="ＭＳ Ｐゴシック" pitchFamily="34" charset="-128"/>
              </a:rPr>
              <a:t>, December 2008.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point_ENCS_TextWhiteE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7207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The Two Problems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20072" y="404664"/>
            <a:ext cx="3685837" cy="43924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CA" sz="2500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500" dirty="0" smtClean="0">
                <a:ea typeface="ＭＳ Ｐゴシック" pitchFamily="34" charset="-128"/>
              </a:rPr>
              <a:t>How can a data miner identify an appropriate service provider(s)?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500" dirty="0" smtClean="0">
                <a:ea typeface="ＭＳ Ｐゴシック" pitchFamily="34" charset="-128"/>
              </a:rPr>
              <a:t>How can the service providers share their private data without compromising the </a:t>
            </a:r>
            <a:r>
              <a:rPr lang="en-CA" sz="2500" dirty="0" smtClean="0">
                <a:solidFill>
                  <a:srgbClr val="FF0000"/>
                </a:solidFill>
                <a:ea typeface="ＭＳ Ｐゴシック" pitchFamily="34" charset="-128"/>
              </a:rPr>
              <a:t>privacy</a:t>
            </a:r>
            <a:r>
              <a:rPr lang="en-CA" sz="2500" dirty="0" smtClean="0">
                <a:ea typeface="ＭＳ Ｐゴシック" pitchFamily="34" charset="-128"/>
              </a:rPr>
              <a:t> of its clients </a:t>
            </a:r>
            <a:r>
              <a:rPr lang="en-CA" sz="2500" i="1" dirty="0" smtClean="0">
                <a:ea typeface="ＭＳ Ｐゴシック" pitchFamily="34" charset="-128"/>
              </a:rPr>
              <a:t>and</a:t>
            </a:r>
            <a:r>
              <a:rPr lang="en-CA" sz="2500" dirty="0" smtClean="0">
                <a:ea typeface="ＭＳ Ｐゴシック" pitchFamily="34" charset="-128"/>
              </a:rPr>
              <a:t> the </a:t>
            </a:r>
            <a:r>
              <a:rPr lang="en-CA" sz="2500" dirty="0" smtClean="0">
                <a:solidFill>
                  <a:srgbClr val="FF0000"/>
                </a:solidFill>
                <a:ea typeface="ＭＳ Ｐゴシック" pitchFamily="34" charset="-128"/>
              </a:rPr>
              <a:t>information utility</a:t>
            </a:r>
            <a:r>
              <a:rPr lang="en-CA" sz="2500" dirty="0" smtClean="0">
                <a:ea typeface="ＭＳ Ｐゴシック" pitchFamily="34" charset="-128"/>
              </a:rPr>
              <a:t> for data mining?</a:t>
            </a:r>
            <a:endParaRPr lang="en-US" sz="2500" dirty="0">
              <a:ea typeface="ＭＳ Ｐゴシック" pitchFamily="34" charset="-128"/>
            </a:endParaRPr>
          </a:p>
          <a:p>
            <a:pPr marL="457200" indent="-457200" algn="just">
              <a:buFontTx/>
              <a:buChar char="•"/>
            </a:pPr>
            <a:endParaRPr lang="en-US" sz="2500" dirty="0" smtClean="0">
              <a:ea typeface="ＭＳ Ｐゴシック" pitchFamily="34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929563" y="6553200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3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2" y="1196752"/>
            <a:ext cx="517207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point_ENCS_TextWhiteE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250"/>
            <a:ext cx="8424936" cy="50447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Service-Oriented Architecture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102222"/>
            <a:ext cx="5400600" cy="56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52120" y="1340768"/>
            <a:ext cx="3491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Fetch DB schema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Authenticate data miner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Identify contributing data providers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Initialize session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Negotiate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err="1" smtClean="0">
                <a:solidFill>
                  <a:srgbClr val="FF0000"/>
                </a:solidFill>
              </a:rPr>
              <a:t>Anonymize</a:t>
            </a:r>
            <a:r>
              <a:rPr lang="en-CA" dirty="0" smtClean="0">
                <a:solidFill>
                  <a:srgbClr val="FF0000"/>
                </a:solidFill>
              </a:rPr>
              <a:t> data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Share data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179388" y="836613"/>
            <a:ext cx="2160587" cy="4176712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&lt;EPC#; loc; time&gt;</a:t>
            </a:r>
          </a:p>
          <a:p>
            <a:pPr algn="ctr"/>
            <a:r>
              <a:rPr lang="en-US" sz="1800"/>
              <a:t>&lt;EPC1; a; t1&gt;</a:t>
            </a:r>
          </a:p>
          <a:p>
            <a:pPr algn="ctr"/>
            <a:r>
              <a:rPr lang="en-US" sz="1800"/>
              <a:t>&lt;</a:t>
            </a:r>
            <a:r>
              <a:rPr lang="en-US" sz="1800">
                <a:solidFill>
                  <a:srgbClr val="009900"/>
                </a:solidFill>
              </a:rPr>
              <a:t>EPC2; b; t1</a:t>
            </a:r>
            <a:r>
              <a:rPr lang="en-US" sz="1800"/>
              <a:t>&gt;</a:t>
            </a:r>
          </a:p>
          <a:p>
            <a:pPr algn="ctr"/>
            <a:r>
              <a:rPr lang="en-US" sz="1800"/>
              <a:t>&lt;</a:t>
            </a:r>
            <a:r>
              <a:rPr lang="en-US" sz="1800">
                <a:solidFill>
                  <a:srgbClr val="FF3300"/>
                </a:solidFill>
              </a:rPr>
              <a:t>EPC3; c; t2</a:t>
            </a:r>
            <a:r>
              <a:rPr lang="en-US" sz="1800"/>
              <a:t>&gt;</a:t>
            </a:r>
          </a:p>
          <a:p>
            <a:pPr algn="ctr"/>
            <a:r>
              <a:rPr lang="en-US" sz="1800"/>
              <a:t>&lt;</a:t>
            </a:r>
            <a:r>
              <a:rPr lang="en-US" sz="1800">
                <a:solidFill>
                  <a:srgbClr val="009900"/>
                </a:solidFill>
              </a:rPr>
              <a:t>EPC2; d; t2</a:t>
            </a:r>
            <a:r>
              <a:rPr lang="en-US" sz="1800"/>
              <a:t>&gt;</a:t>
            </a:r>
          </a:p>
          <a:p>
            <a:pPr algn="ctr"/>
            <a:r>
              <a:rPr lang="en-US" sz="1800"/>
              <a:t>&lt;EPC1; e; t2&gt;</a:t>
            </a:r>
          </a:p>
          <a:p>
            <a:pPr algn="ctr"/>
            <a:r>
              <a:rPr lang="en-US" sz="1800"/>
              <a:t>&lt;</a:t>
            </a:r>
            <a:r>
              <a:rPr lang="en-US" sz="1800">
                <a:solidFill>
                  <a:srgbClr val="FF3300"/>
                </a:solidFill>
              </a:rPr>
              <a:t>EPC3; e; t4</a:t>
            </a:r>
            <a:r>
              <a:rPr lang="en-US" sz="1800"/>
              <a:t>&gt;</a:t>
            </a:r>
          </a:p>
          <a:p>
            <a:pPr algn="ctr"/>
            <a:r>
              <a:rPr lang="en-US" sz="1800"/>
              <a:t>&lt;EPC1; c; t3&gt;</a:t>
            </a:r>
          </a:p>
          <a:p>
            <a:pPr algn="ctr"/>
            <a:r>
              <a:rPr lang="en-US" sz="1800"/>
              <a:t>&lt;</a:t>
            </a:r>
            <a:r>
              <a:rPr lang="en-US" sz="1800">
                <a:solidFill>
                  <a:srgbClr val="009900"/>
                </a:solidFill>
              </a:rPr>
              <a:t>EPC2; f; t3</a:t>
            </a:r>
            <a:r>
              <a:rPr lang="en-US" sz="1800"/>
              <a:t>&gt;</a:t>
            </a:r>
          </a:p>
          <a:p>
            <a:pPr algn="ctr"/>
            <a:r>
              <a:rPr lang="en-US" sz="1800"/>
              <a:t>&lt;EPC1; g; t4&gt;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179388" y="404813"/>
            <a:ext cx="237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Raw Data</a:t>
            </a:r>
            <a:endParaRPr lang="en-US" dirty="0"/>
          </a:p>
        </p:txBody>
      </p:sp>
      <p:graphicFrame>
        <p:nvGraphicFramePr>
          <p:cNvPr id="78880" name="Group 32"/>
          <p:cNvGraphicFramePr>
            <a:graphicFrameLocks noGrp="1"/>
          </p:cNvGraphicFramePr>
          <p:nvPr/>
        </p:nvGraphicFramePr>
        <p:xfrm>
          <a:off x="3851275" y="893763"/>
          <a:ext cx="5113338" cy="2535237"/>
        </p:xfrm>
        <a:graphic>
          <a:graphicData uri="http://schemas.openxmlformats.org/drawingml/2006/table">
            <a:tbl>
              <a:tblPr/>
              <a:tblGrid>
                <a:gridCol w="969963"/>
                <a:gridCol w="4143375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angSong" pitchFamily="49" charset="-122"/>
                          <a:ea typeface="ＭＳ Ｐゴシック" pitchFamily="34" charset="-128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31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EPC1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EPC2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EPC3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a1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c3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g4 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b1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 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&gt;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c2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61" name="Text Box 33"/>
          <p:cNvSpPr txBox="1">
            <a:spLocks noChangeArrowheads="1"/>
          </p:cNvSpPr>
          <p:nvPr/>
        </p:nvSpPr>
        <p:spPr bwMode="auto">
          <a:xfrm>
            <a:off x="4211638" y="390525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Spatial-Temporal Data Table</a:t>
            </a:r>
            <a:endParaRPr lang="en-US" dirty="0"/>
          </a:p>
        </p:txBody>
      </p:sp>
      <p:sp>
        <p:nvSpPr>
          <p:cNvPr id="6162" name="AutoShape 35"/>
          <p:cNvSpPr>
            <a:spLocks noChangeArrowheads="1"/>
          </p:cNvSpPr>
          <p:nvPr/>
        </p:nvSpPr>
        <p:spPr bwMode="auto">
          <a:xfrm>
            <a:off x="2411413" y="2117725"/>
            <a:ext cx="1368425" cy="431800"/>
          </a:xfrm>
          <a:prstGeom prst="rightArrow">
            <a:avLst>
              <a:gd name="adj1" fmla="val 50000"/>
              <a:gd name="adj2" fmla="val 79228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000500" y="4000500"/>
            <a:ext cx="2928938" cy="2143125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/>
              <a:t>Person-Specific </a:t>
            </a:r>
            <a:r>
              <a:rPr lang="en-US" sz="1800" dirty="0"/>
              <a:t>Data</a:t>
            </a:r>
          </a:p>
          <a:p>
            <a:pPr algn="ctr"/>
            <a:r>
              <a:rPr lang="en-US" sz="1800" dirty="0"/>
              <a:t>[EPC1, Full-time]</a:t>
            </a:r>
          </a:p>
          <a:p>
            <a:pPr algn="ctr"/>
            <a:r>
              <a:rPr lang="en-US" sz="1800" dirty="0"/>
              <a:t>[EPC2, Part-time]</a:t>
            </a:r>
          </a:p>
          <a:p>
            <a:pPr algn="ctr"/>
            <a:r>
              <a:rPr lang="en-US" sz="1800" dirty="0"/>
              <a:t>[EPC3, On-welfare]</a:t>
            </a:r>
          </a:p>
        </p:txBody>
      </p:sp>
      <p:sp>
        <p:nvSpPr>
          <p:cNvPr id="14" name="Up Arrow 13"/>
          <p:cNvSpPr>
            <a:spLocks noChangeArrowheads="1"/>
          </p:cNvSpPr>
          <p:nvPr/>
        </p:nvSpPr>
        <p:spPr bwMode="auto">
          <a:xfrm>
            <a:off x="5072063" y="3500438"/>
            <a:ext cx="428625" cy="42862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9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93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7171" name="Picture 10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7500"/>
            <a:ext cx="8101013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2913" y="166688"/>
            <a:ext cx="7772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000" b="1" kern="0" dirty="0" smtClean="0">
                <a:solidFill>
                  <a:srgbClr val="7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Spatial-Temporal Data Table</a:t>
            </a:r>
            <a:endParaRPr lang="en-US" sz="4000" b="1" kern="0" dirty="0">
              <a:solidFill>
                <a:srgbClr val="72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214438" y="4348163"/>
            <a:ext cx="7572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&lt;(loc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t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) </a:t>
            </a:r>
            <a:r>
              <a:rPr lang="en-US" b="1" dirty="0">
                <a:solidFill>
                  <a:schemeClr val="accent2"/>
                </a:solidFill>
                <a:sym typeface="Wingdings" pitchFamily="2" charset="2"/>
              </a:rPr>
              <a:t>…</a:t>
            </a:r>
            <a:r>
              <a:rPr lang="en-US" b="1" dirty="0">
                <a:solidFill>
                  <a:schemeClr val="accent2"/>
                </a:solidFill>
              </a:rPr>
              <a:t> (</a:t>
            </a:r>
            <a:r>
              <a:rPr lang="en-US" b="1" dirty="0" err="1">
                <a:solidFill>
                  <a:schemeClr val="accent2"/>
                </a:solidFill>
              </a:rPr>
              <a:t>loc</a:t>
            </a:r>
            <a:r>
              <a:rPr lang="en-US" b="1" baseline="-25000" dirty="0" err="1">
                <a:solidFill>
                  <a:schemeClr val="accent2"/>
                </a:solidFill>
              </a:rPr>
              <a:t>n</a:t>
            </a:r>
            <a:r>
              <a:rPr lang="en-US" b="1" dirty="0" err="1">
                <a:solidFill>
                  <a:schemeClr val="accent2"/>
                </a:solidFill>
              </a:rPr>
              <a:t>t</a:t>
            </a:r>
            <a:r>
              <a:rPr lang="en-US" b="1" baseline="-25000" dirty="0" err="1">
                <a:solidFill>
                  <a:schemeClr val="accent2"/>
                </a:solidFill>
              </a:rPr>
              <a:t>n</a:t>
            </a:r>
            <a:r>
              <a:rPr lang="en-US" b="1" dirty="0">
                <a:solidFill>
                  <a:schemeClr val="accent2"/>
                </a:solidFill>
              </a:rPr>
              <a:t>)&gt; : s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,…,</a:t>
            </a:r>
            <a:r>
              <a:rPr lang="en-US" b="1" dirty="0" err="1">
                <a:solidFill>
                  <a:schemeClr val="accent2"/>
                </a:solidFill>
              </a:rPr>
              <a:t>s</a:t>
            </a:r>
            <a:r>
              <a:rPr lang="en-US" b="1" baseline="-25000" dirty="0" err="1">
                <a:solidFill>
                  <a:schemeClr val="accent2"/>
                </a:solidFill>
              </a:rPr>
              <a:t>p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sz="2000" dirty="0"/>
              <a:t>where  </a:t>
            </a:r>
          </a:p>
          <a:p>
            <a:r>
              <a:rPr lang="en-US" sz="2000" dirty="0"/>
              <a:t>  (</a:t>
            </a:r>
            <a:r>
              <a:rPr lang="en-US" sz="2000" dirty="0" err="1"/>
              <a:t>loc</a:t>
            </a:r>
            <a:r>
              <a:rPr lang="en-US" sz="2000" baseline="-25000" dirty="0" err="1"/>
              <a:t>i</a:t>
            </a:r>
            <a:r>
              <a:rPr lang="en-US" sz="2000" dirty="0" err="1"/>
              <a:t>t</a:t>
            </a:r>
            <a:r>
              <a:rPr lang="en-US" sz="2000" baseline="-25000" dirty="0" err="1"/>
              <a:t>i</a:t>
            </a:r>
            <a:r>
              <a:rPr lang="en-US" sz="2000" dirty="0"/>
              <a:t>) is a </a:t>
            </a:r>
            <a:r>
              <a:rPr lang="en-US" sz="2000" dirty="0" smtClean="0">
                <a:solidFill>
                  <a:srgbClr val="FF0000"/>
                </a:solidFill>
              </a:rPr>
              <a:t>doublet </a:t>
            </a:r>
            <a:r>
              <a:rPr lang="en-US" sz="2000" dirty="0" smtClean="0"/>
              <a:t>indicating </a:t>
            </a:r>
            <a:r>
              <a:rPr lang="en-US" sz="2000" dirty="0"/>
              <a:t>the location and time,</a:t>
            </a:r>
          </a:p>
          <a:p>
            <a:r>
              <a:rPr lang="en-US" sz="2000" dirty="0"/>
              <a:t>  &lt;(loc</a:t>
            </a:r>
            <a:r>
              <a:rPr lang="en-US" sz="2000" baseline="-25000" dirty="0"/>
              <a:t>1</a:t>
            </a: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ym typeface="Wingdings" pitchFamily="2" charset="2"/>
              </a:rPr>
              <a:t>…</a:t>
            </a:r>
            <a:r>
              <a:rPr lang="en-US" sz="2000" dirty="0"/>
              <a:t> (</a:t>
            </a:r>
            <a:r>
              <a:rPr lang="en-US" sz="2000" dirty="0" err="1"/>
              <a:t>loc</a:t>
            </a:r>
            <a:r>
              <a:rPr lang="en-US" sz="2000" baseline="-25000" dirty="0" err="1"/>
              <a:t>n</a:t>
            </a:r>
            <a:r>
              <a:rPr lang="en-US" sz="2000" dirty="0" err="1"/>
              <a:t>t</a:t>
            </a:r>
            <a:r>
              <a:rPr lang="en-US" sz="2000" baseline="-25000" dirty="0" err="1"/>
              <a:t>n</a:t>
            </a:r>
            <a:r>
              <a:rPr lang="en-US" sz="2000" dirty="0"/>
              <a:t>)&gt; is a </a:t>
            </a:r>
            <a:r>
              <a:rPr lang="en-US" sz="2000" dirty="0">
                <a:solidFill>
                  <a:srgbClr val="FF0000"/>
                </a:solidFill>
              </a:rPr>
              <a:t>path</a:t>
            </a:r>
            <a:r>
              <a:rPr lang="en-US" sz="2000" dirty="0"/>
              <a:t>, and</a:t>
            </a:r>
          </a:p>
          <a:p>
            <a:r>
              <a:rPr lang="en-US" sz="2000" dirty="0"/>
              <a:t>  s</a:t>
            </a:r>
            <a:r>
              <a:rPr lang="en-US" sz="2000" baseline="-25000" dirty="0"/>
              <a:t>1</a:t>
            </a:r>
            <a:r>
              <a:rPr lang="en-US" sz="2000" dirty="0"/>
              <a:t>,…,</a:t>
            </a:r>
            <a:r>
              <a:rPr lang="en-US" sz="2000" dirty="0" err="1"/>
              <a:t>s</a:t>
            </a:r>
            <a:r>
              <a:rPr lang="en-US" sz="2000" baseline="-25000" dirty="0" err="1"/>
              <a:t>p</a:t>
            </a:r>
            <a:r>
              <a:rPr lang="en-US" sz="2000" dirty="0"/>
              <a:t> are </a:t>
            </a:r>
            <a:r>
              <a:rPr lang="en-US" sz="2000" dirty="0">
                <a:solidFill>
                  <a:srgbClr val="FF0000"/>
                </a:solidFill>
              </a:rPr>
              <a:t>sensitive values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56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11268" name="Picture 6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4"/>
          <a:stretch>
            <a:fillRect/>
          </a:stretch>
        </p:blipFill>
        <p:spPr bwMode="auto">
          <a:xfrm>
            <a:off x="539750" y="1179513"/>
            <a:ext cx="81010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2714625" y="1785938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5072063" y="1785938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643063" y="1428750"/>
            <a:ext cx="492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q = &lt;d2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FF0000"/>
                </a:solidFill>
              </a:rPr>
              <a:t>f6&gt;, G(q) = {EPC#1,4,5}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571500" y="4643438"/>
            <a:ext cx="8072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/>
              <a:t>A table </a:t>
            </a:r>
            <a:r>
              <a:rPr lang="en-US" sz="2000" i="1" dirty="0"/>
              <a:t>T</a:t>
            </a:r>
            <a:r>
              <a:rPr lang="en-US" sz="2000" dirty="0"/>
              <a:t> satisfies </a:t>
            </a:r>
            <a:r>
              <a:rPr lang="en-US" sz="2000" dirty="0">
                <a:solidFill>
                  <a:srgbClr val="FF0000"/>
                </a:solidFill>
              </a:rPr>
              <a:t>LK-anonymity</a:t>
            </a:r>
            <a:r>
              <a:rPr lang="en-US" sz="2000" dirty="0"/>
              <a:t> if and only if |</a:t>
            </a:r>
            <a:r>
              <a:rPr lang="en-US" sz="2000" i="1" dirty="0"/>
              <a:t>G(q)</a:t>
            </a:r>
            <a:r>
              <a:rPr lang="en-US" sz="2000" dirty="0"/>
              <a:t>| ≥ </a:t>
            </a:r>
            <a:r>
              <a:rPr lang="en-US" sz="2000" i="1" dirty="0"/>
              <a:t>K</a:t>
            </a:r>
            <a:r>
              <a:rPr lang="en-US" sz="2000" dirty="0"/>
              <a:t>  for any subsequence </a:t>
            </a:r>
            <a:r>
              <a:rPr lang="en-US" sz="2000" i="1" dirty="0"/>
              <a:t>q</a:t>
            </a:r>
            <a:r>
              <a:rPr lang="en-US" sz="2000" dirty="0"/>
              <a:t> with |</a:t>
            </a:r>
            <a:r>
              <a:rPr lang="en-US" sz="2000" i="1" dirty="0"/>
              <a:t>q</a:t>
            </a:r>
            <a:r>
              <a:rPr lang="en-US" sz="2000" dirty="0"/>
              <a:t>| ≤ </a:t>
            </a:r>
            <a:r>
              <a:rPr lang="en-US" sz="2000" i="1" dirty="0"/>
              <a:t>L</a:t>
            </a:r>
            <a:r>
              <a:rPr lang="en-US" sz="2000" dirty="0"/>
              <a:t> of any path in </a:t>
            </a:r>
            <a:r>
              <a:rPr lang="en-US" sz="2000" i="1" dirty="0"/>
              <a:t>T</a:t>
            </a:r>
            <a:r>
              <a:rPr lang="en-US" sz="2000" dirty="0"/>
              <a:t>, where </a:t>
            </a:r>
            <a:r>
              <a:rPr lang="en-US" sz="2000" i="1" dirty="0"/>
              <a:t>G(q)</a:t>
            </a:r>
            <a:r>
              <a:rPr lang="en-US" sz="2000" dirty="0"/>
              <a:t> is the set of records containing </a:t>
            </a:r>
            <a:r>
              <a:rPr lang="en-US" sz="2000" i="1" dirty="0"/>
              <a:t>q</a:t>
            </a:r>
            <a:r>
              <a:rPr lang="en-US" sz="2000" dirty="0"/>
              <a:t> and </a:t>
            </a:r>
            <a:r>
              <a:rPr lang="en-US" sz="2000" i="1" dirty="0"/>
              <a:t>K</a:t>
            </a:r>
            <a:r>
              <a:rPr lang="en-US" sz="2000" dirty="0"/>
              <a:t> is an anonymity threshold.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28813" y="2786063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714625" y="2786063"/>
            <a:ext cx="431800" cy="5191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1928813" y="3143250"/>
            <a:ext cx="431800" cy="5191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500438" y="3143250"/>
            <a:ext cx="431800" cy="5191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4295775" y="1804988"/>
            <a:ext cx="431800" cy="519112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5886450" y="1824038"/>
            <a:ext cx="431800" cy="519112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714500" y="1428750"/>
            <a:ext cx="4357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00B050"/>
                </a:solidFill>
              </a:rPr>
              <a:t>q = &lt;e4</a:t>
            </a:r>
            <a:r>
              <a:rPr lang="en-US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00B050"/>
                </a:solidFill>
              </a:rPr>
              <a:t>c7&gt;, G(q) = {EPC#1}</a:t>
            </a:r>
          </a:p>
        </p:txBody>
      </p:sp>
      <p:sp>
        <p:nvSpPr>
          <p:cNvPr id="11280" name="Text Box 9"/>
          <p:cNvSpPr txBox="1">
            <a:spLocks noChangeArrowheads="1"/>
          </p:cNvSpPr>
          <p:nvPr/>
        </p:nvSpPr>
        <p:spPr bwMode="auto">
          <a:xfrm>
            <a:off x="571500" y="500063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dirty="0"/>
              <a:t>Assumption: an adversary knows at most </a:t>
            </a:r>
            <a:r>
              <a:rPr lang="en-US" sz="2000" i="1" dirty="0"/>
              <a:t>L</a:t>
            </a:r>
            <a:r>
              <a:rPr lang="en-US" sz="2000" dirty="0"/>
              <a:t> </a:t>
            </a:r>
            <a:r>
              <a:rPr lang="en-US" sz="2000" dirty="0" smtClean="0"/>
              <a:t>doublets about </a:t>
            </a:r>
            <a:r>
              <a:rPr lang="en-US" sz="2000" dirty="0"/>
              <a:t>a target victim. </a:t>
            </a:r>
            <a:r>
              <a:rPr lang="en-US" sz="2000" i="1" dirty="0"/>
              <a:t>L</a:t>
            </a:r>
            <a:r>
              <a:rPr lang="en-US" sz="2000" dirty="0"/>
              <a:t> represents the power of the adversary.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8625" y="2062163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28625" y="3070225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428625" y="3357563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28625" y="2071688"/>
            <a:ext cx="53975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84213" y="71438"/>
            <a:ext cx="77724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600" b="1" kern="0" dirty="0">
                <a:solidFill>
                  <a:srgbClr val="7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Privacy Threats: Record Linkage</a:t>
            </a:r>
          </a:p>
        </p:txBody>
      </p:sp>
    </p:spTree>
    <p:extLst>
      <p:ext uri="{BB962C8B-B14F-4D97-AF65-F5344CB8AC3E}">
        <p14:creationId xmlns:p14="http://schemas.microsoft.com/office/powerpoint/2010/main" xmlns="" val="4840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point_ENCS_TextWhite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7956550" y="6553200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24</a:t>
            </a:r>
          </a:p>
        </p:txBody>
      </p:sp>
      <p:pic>
        <p:nvPicPr>
          <p:cNvPr id="12292" name="Picture 4" descr="Untitle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4"/>
          <a:stretch>
            <a:fillRect/>
          </a:stretch>
        </p:blipFill>
        <p:spPr bwMode="auto">
          <a:xfrm>
            <a:off x="539750" y="404813"/>
            <a:ext cx="81010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6804025" y="1052513"/>
            <a:ext cx="15843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587" name="Oval 12"/>
          <p:cNvSpPr>
            <a:spLocks noChangeArrowheads="1"/>
          </p:cNvSpPr>
          <p:nvPr/>
        </p:nvSpPr>
        <p:spPr bwMode="auto">
          <a:xfrm>
            <a:off x="6804025" y="2420938"/>
            <a:ext cx="15843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43063" y="642938"/>
            <a:ext cx="4929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q = &lt;d2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f6&gt;, G(q) = {EPC#1,4,5}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28625" y="1276350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428625" y="2284413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28625" y="2571750"/>
            <a:ext cx="5397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71500" y="3929063"/>
            <a:ext cx="8072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Let </a:t>
            </a:r>
            <a:r>
              <a:rPr lang="en-US" sz="2000" i="1" dirty="0"/>
              <a:t>S</a:t>
            </a:r>
            <a:r>
              <a:rPr lang="en-US" sz="2000" dirty="0"/>
              <a:t> be a set of data holder-specified sensitive values.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	A table </a:t>
            </a:r>
            <a:r>
              <a:rPr lang="en-US" sz="2000" i="1" dirty="0"/>
              <a:t>T</a:t>
            </a:r>
            <a:r>
              <a:rPr lang="en-US" sz="2000" dirty="0"/>
              <a:t> satisfies</a:t>
            </a:r>
            <a:r>
              <a:rPr lang="en-US" sz="2000" i="1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LC-dilution</a:t>
            </a:r>
            <a:r>
              <a:rPr lang="en-US" sz="2000" i="1" dirty="0"/>
              <a:t> </a:t>
            </a:r>
            <a:r>
              <a:rPr lang="en-US" sz="2000" dirty="0"/>
              <a:t>if and only if Conf(</a:t>
            </a:r>
            <a:r>
              <a:rPr lang="en-US" sz="2000" i="1" dirty="0" err="1"/>
              <a:t>s</a:t>
            </a:r>
            <a:r>
              <a:rPr lang="en-US" sz="2000" dirty="0" err="1"/>
              <a:t>|</a:t>
            </a:r>
            <a:r>
              <a:rPr lang="en-US" sz="2000" i="1" dirty="0" err="1"/>
              <a:t>G</a:t>
            </a:r>
            <a:r>
              <a:rPr lang="en-US" sz="2000" i="1" dirty="0"/>
              <a:t>(q)</a:t>
            </a:r>
            <a:r>
              <a:rPr lang="en-US" sz="2000" dirty="0"/>
              <a:t>) ≤ </a:t>
            </a:r>
            <a:r>
              <a:rPr lang="en-US" sz="2000" i="1" dirty="0"/>
              <a:t>C</a:t>
            </a:r>
            <a:r>
              <a:rPr lang="en-US" sz="2000" dirty="0"/>
              <a:t> for any </a:t>
            </a:r>
            <a:r>
              <a:rPr lang="en-US" sz="2000" i="1" dirty="0"/>
              <a:t>s</a:t>
            </a:r>
            <a:r>
              <a:rPr lang="en-US" sz="2000" dirty="0"/>
              <a:t> </a:t>
            </a:r>
            <a:r>
              <a:rPr lang="en-US" sz="2000" dirty="0">
                <a:latin typeface="MS Mincho" pitchFamily="49" charset="-128"/>
                <a:ea typeface="MS Mincho" pitchFamily="49" charset="-128"/>
              </a:rPr>
              <a:t>∈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dirty="0"/>
              <a:t> and for any subsequence </a:t>
            </a:r>
            <a:r>
              <a:rPr lang="en-US" sz="2000" i="1" dirty="0"/>
              <a:t>q</a:t>
            </a:r>
            <a:r>
              <a:rPr lang="en-US" sz="2000" dirty="0"/>
              <a:t> with |</a:t>
            </a:r>
            <a:r>
              <a:rPr lang="en-US" sz="2000" i="1" dirty="0"/>
              <a:t>q</a:t>
            </a:r>
            <a:r>
              <a:rPr lang="en-US" sz="2000" dirty="0"/>
              <a:t>| ≤ </a:t>
            </a:r>
            <a:r>
              <a:rPr lang="en-US" sz="2000" i="1" dirty="0"/>
              <a:t>L</a:t>
            </a:r>
            <a:r>
              <a:rPr lang="en-US" sz="2000" dirty="0"/>
              <a:t> of any path in </a:t>
            </a:r>
            <a:r>
              <a:rPr lang="en-US" sz="2000" i="1" dirty="0"/>
              <a:t>T</a:t>
            </a:r>
            <a:r>
              <a:rPr lang="en-US" sz="2000" dirty="0"/>
              <a:t>, where Conf(</a:t>
            </a:r>
            <a:r>
              <a:rPr lang="en-US" sz="2000" i="1" dirty="0" err="1"/>
              <a:t>s</a:t>
            </a:r>
            <a:r>
              <a:rPr lang="en-US" sz="2000" dirty="0" err="1"/>
              <a:t>|</a:t>
            </a:r>
            <a:r>
              <a:rPr lang="en-US" sz="2000" i="1" dirty="0" err="1"/>
              <a:t>G</a:t>
            </a:r>
            <a:r>
              <a:rPr lang="en-US" sz="2000" i="1" dirty="0"/>
              <a:t>(q)</a:t>
            </a:r>
            <a:r>
              <a:rPr lang="en-US" sz="2000" dirty="0"/>
              <a:t>) is the percentage of the records in </a:t>
            </a:r>
            <a:r>
              <a:rPr lang="en-US" sz="2000" i="1" dirty="0"/>
              <a:t>G(q)</a:t>
            </a:r>
            <a:r>
              <a:rPr lang="en-US" sz="2000" dirty="0"/>
              <a:t> containing s and </a:t>
            </a:r>
            <a:r>
              <a:rPr lang="en-US" sz="2000" i="1" dirty="0"/>
              <a:t>C</a:t>
            </a:r>
            <a:r>
              <a:rPr lang="en-US" sz="2000" dirty="0"/>
              <a:t> ≤ 1 is a confidence threshold.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4213" y="0"/>
            <a:ext cx="7772400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3600" b="1" kern="0">
                <a:solidFill>
                  <a:srgbClr val="7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Privacy Threats: Attribute Linkage</a:t>
            </a:r>
            <a:endParaRPr lang="en-US" sz="3600" b="1" kern="0" dirty="0">
              <a:solidFill>
                <a:srgbClr val="72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2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7" grpId="0" animBg="1"/>
      <p:bldP spid="24" grpId="0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2.3|7.1"/>
</p:tagLst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5" charset="0"/>
            <a:ea typeface="ＭＳ Ｐゴシック" pitchFamily="-125" charset="-128"/>
            <a:cs typeface="ＭＳ Ｐゴシック" pitchFamily="-12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5" charset="0"/>
            <a:ea typeface="ＭＳ Ｐゴシック" pitchFamily="-125" charset="-128"/>
            <a:cs typeface="ＭＳ Ｐゴシック" pitchFamily="-12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CIISE PowerPoint Presentation Template2</Template>
  <TotalTime>16743</TotalTime>
  <Words>1893</Words>
  <Application>Microsoft Office PowerPoint</Application>
  <PresentationFormat>On-screen Show (4:3)</PresentationFormat>
  <Paragraphs>233</Paragraphs>
  <Slides>33</Slides>
  <Notes>33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2_Blank Presentation</vt:lpstr>
      <vt:lpstr>Slide 1</vt:lpstr>
      <vt:lpstr>Agenda</vt:lpstr>
      <vt:lpstr>Motivating Scenario</vt:lpstr>
      <vt:lpstr>The Two Problems</vt:lpstr>
      <vt:lpstr>Service-Oriented Architecture</vt:lpstr>
      <vt:lpstr>Slide 6</vt:lpstr>
      <vt:lpstr>Slide 7</vt:lpstr>
      <vt:lpstr>Slide 8</vt:lpstr>
      <vt:lpstr>Slide 9</vt:lpstr>
      <vt:lpstr>LKC-Privacy Model</vt:lpstr>
      <vt:lpstr>Information Utility</vt:lpstr>
      <vt:lpstr>Spatial-Temporal Anonymizer</vt:lpstr>
      <vt:lpstr>Border Representation</vt:lpstr>
      <vt:lpstr>Minimal Violating Sequence</vt:lpstr>
      <vt:lpstr>Slide 15</vt:lpstr>
      <vt:lpstr>Slide 16</vt:lpstr>
      <vt:lpstr>Slide 17</vt:lpstr>
      <vt:lpstr>Counting Function</vt:lpstr>
      <vt:lpstr>Counting Function - Example</vt:lpstr>
      <vt:lpstr>Suppressing Sequences</vt:lpstr>
      <vt:lpstr>Suppressing Sequences</vt:lpstr>
      <vt:lpstr>Empirical Study – Dataset</vt:lpstr>
      <vt:lpstr>Empirical Results – Utility Loss</vt:lpstr>
      <vt:lpstr>Empirical Results – Utility Loss</vt:lpstr>
      <vt:lpstr>Empirical Results – Utility Loss</vt:lpstr>
      <vt:lpstr>Related Works</vt:lpstr>
      <vt:lpstr>Related Works</vt:lpstr>
      <vt:lpstr>Related Works</vt:lpstr>
      <vt:lpstr>Summary and Conclusion</vt:lpstr>
      <vt:lpstr>Thank you! Questions?</vt:lpstr>
      <vt:lpstr>References</vt:lpstr>
      <vt:lpstr>References</vt:lpstr>
      <vt:lpstr>References</vt:lpstr>
    </vt:vector>
  </TitlesOfParts>
  <Company>Concordia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Preserving RFID Date Privacy</dc:title>
  <dc:subject>Thesis presentation</dc:subject>
  <dc:creator>Khalil Al-Hussaeni</dc:creator>
  <cp:keywords>RFID, privacy, data mining</cp:keywords>
  <cp:lastModifiedBy>Benjamin Fung</cp:lastModifiedBy>
  <cp:revision>533</cp:revision>
  <dcterms:created xsi:type="dcterms:W3CDTF">2008-10-16T18:18:40Z</dcterms:created>
  <dcterms:modified xsi:type="dcterms:W3CDTF">2011-12-09T07:24:21Z</dcterms:modified>
</cp:coreProperties>
</file>