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57"/>
  </p:notesMasterIdLst>
  <p:sldIdLst>
    <p:sldId id="256" r:id="rId2"/>
    <p:sldId id="257" r:id="rId3"/>
    <p:sldId id="315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16" r:id="rId13"/>
    <p:sldId id="268" r:id="rId14"/>
    <p:sldId id="317" r:id="rId15"/>
    <p:sldId id="269" r:id="rId16"/>
    <p:sldId id="318" r:id="rId17"/>
    <p:sldId id="270" r:id="rId18"/>
    <p:sldId id="272" r:id="rId19"/>
    <p:sldId id="271" r:id="rId20"/>
    <p:sldId id="273" r:id="rId21"/>
    <p:sldId id="274" r:id="rId22"/>
    <p:sldId id="275" r:id="rId23"/>
    <p:sldId id="319" r:id="rId24"/>
    <p:sldId id="276" r:id="rId25"/>
    <p:sldId id="277" r:id="rId26"/>
    <p:sldId id="279" r:id="rId27"/>
    <p:sldId id="278" r:id="rId28"/>
    <p:sldId id="287" r:id="rId29"/>
    <p:sldId id="280" r:id="rId30"/>
    <p:sldId id="284" r:id="rId31"/>
    <p:sldId id="285" r:id="rId32"/>
    <p:sldId id="288" r:id="rId33"/>
    <p:sldId id="290" r:id="rId34"/>
    <p:sldId id="289" r:id="rId35"/>
    <p:sldId id="286" r:id="rId36"/>
    <p:sldId id="291" r:id="rId37"/>
    <p:sldId id="295" r:id="rId38"/>
    <p:sldId id="293" r:id="rId39"/>
    <p:sldId id="294" r:id="rId40"/>
    <p:sldId id="296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298" r:id="rId49"/>
    <p:sldId id="306" r:id="rId50"/>
    <p:sldId id="320" r:id="rId51"/>
    <p:sldId id="313" r:id="rId52"/>
    <p:sldId id="314" r:id="rId53"/>
    <p:sldId id="321" r:id="rId54"/>
    <p:sldId id="322" r:id="rId55"/>
    <p:sldId id="323" r:id="rId56"/>
  </p:sldIdLst>
  <p:sldSz cx="9144000" cy="6858000" type="screen4x3"/>
  <p:notesSz cx="6858000" cy="9144000"/>
  <p:embeddedFontLst>
    <p:embeddedFont>
      <p:font typeface="Microsoft Sans Serif" pitchFamily="34" charset="0"/>
      <p:regular r:id="rId58"/>
    </p:embeddedFont>
    <p:embeddedFont>
      <p:font typeface="Microsoft JhengHei" pitchFamily="34" charset="-120"/>
      <p:regular r:id="rId59"/>
      <p:bold r:id="rId60"/>
    </p:embeddedFont>
    <p:embeddedFont>
      <p:font typeface="Comic Sans MS" pitchFamily="66" charset="0"/>
      <p:regular r:id="rId61"/>
      <p:bold r:id="rId62"/>
    </p:embeddedFont>
    <p:embeddedFont>
      <p:font typeface="Tahoma" pitchFamily="34" charset="0"/>
      <p:regular r:id="rId63"/>
      <p:bold r:id="rId64"/>
    </p:embeddedFont>
    <p:embeddedFont>
      <p:font typeface="Tw Cen MT" pitchFamily="34" charset="0"/>
      <p:regular r:id="rId65"/>
      <p:bold r:id="rId66"/>
      <p:italic r:id="rId67"/>
      <p:boldItalic r:id="rId68"/>
    </p:embeddedFont>
    <p:embeddedFont>
      <p:font typeface="Calibri" pitchFamily="34" charset="0"/>
      <p:regular r:id="rId69"/>
      <p:bold r:id="rId70"/>
      <p:italic r:id="rId71"/>
      <p:boldItalic r:id="rId72"/>
    </p:embeddedFont>
  </p:embeddedFontLst>
  <p:custDataLst>
    <p:tags r:id="rId7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CC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86" autoAdjust="0"/>
  </p:normalViewPr>
  <p:slideViewPr>
    <p:cSldViewPr>
      <p:cViewPr>
        <p:scale>
          <a:sx n="64" d="100"/>
          <a:sy n="64" d="100"/>
        </p:scale>
        <p:origin x="-135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BD810-1C70-46D9-9903-599AD9D47EE8}" type="datetimeFigureOut">
              <a:rPr lang="en-CA" smtClean="0"/>
              <a:t>05/07/2012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B0C9D-5649-4E63-9310-D56C7EC64A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70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2897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1924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1924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99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74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610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3498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862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862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862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86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610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3657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287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287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287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287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287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610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61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61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093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61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610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1722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610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0C9D-5649-4E63-9310-D56C7EC64A2F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192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CA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CA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6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256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545016" y="6639163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91D44B-155A-4FE6-9E22-984DD70A3024}" type="slidenum">
              <a:rPr lang="en-CA" sz="1000" smtClean="0"/>
              <a:pPr algn="r"/>
              <a:t>‹#›</a:t>
            </a:fld>
            <a:endParaRPr lang="en-CA" sz="10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611778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6/24/2012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24414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757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713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81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94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01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61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4236318"/>
            <a:ext cx="7772400" cy="704850"/>
          </a:xfrm>
        </p:spPr>
        <p:txBody>
          <a:bodyPr/>
          <a:lstStyle/>
          <a:p>
            <a:r>
              <a:rPr lang="en-CA" dirty="0" smtClean="0"/>
              <a:t>Secure Distributed Framework for Achieving </a:t>
            </a:r>
            <a:r>
              <a:rPr lang="el-GR" i="1" dirty="0" smtClean="0">
                <a:latin typeface="Times New Roman"/>
                <a:cs typeface="Times New Roman"/>
              </a:rPr>
              <a:t>ϵ</a:t>
            </a:r>
            <a:r>
              <a:rPr lang="en-CA" dirty="0" smtClean="0"/>
              <a:t>-Differential Privacy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512" y="5301208"/>
            <a:ext cx="7772400" cy="685800"/>
          </a:xfrm>
        </p:spPr>
        <p:txBody>
          <a:bodyPr/>
          <a:lstStyle/>
          <a:p>
            <a:r>
              <a:rPr lang="en-CA" sz="1600" dirty="0" err="1" smtClean="0"/>
              <a:t>Dima</a:t>
            </a:r>
            <a:r>
              <a:rPr lang="en-CA" sz="1600" dirty="0" smtClean="0"/>
              <a:t> </a:t>
            </a:r>
            <a:r>
              <a:rPr lang="en-CA" sz="1600" dirty="0" err="1" smtClean="0"/>
              <a:t>Alhadidi</a:t>
            </a:r>
            <a:r>
              <a:rPr lang="en-CA" sz="1600" dirty="0" smtClean="0"/>
              <a:t>, </a:t>
            </a:r>
            <a:r>
              <a:rPr lang="en-CA" sz="1600" dirty="0" err="1" smtClean="0"/>
              <a:t>Noman</a:t>
            </a:r>
            <a:r>
              <a:rPr lang="en-CA" sz="1600" dirty="0" smtClean="0"/>
              <a:t> Mohammed, Benjamin C. M. Fung, and </a:t>
            </a:r>
            <a:r>
              <a:rPr lang="en-CA" sz="1600" dirty="0" err="1" smtClean="0"/>
              <a:t>Mourad</a:t>
            </a:r>
            <a:r>
              <a:rPr lang="en-CA" sz="1600" dirty="0" smtClean="0"/>
              <a:t> </a:t>
            </a:r>
            <a:r>
              <a:rPr lang="en-CA" sz="1600" dirty="0" err="1" smtClean="0"/>
              <a:t>Debbabi</a:t>
            </a:r>
            <a:endParaRPr lang="en-CA" sz="1600" dirty="0" smtClean="0"/>
          </a:p>
          <a:p>
            <a:r>
              <a:rPr lang="en-CA" sz="1600" dirty="0" smtClean="0"/>
              <a:t>Concordia Institute for Information Systems Engineering</a:t>
            </a:r>
          </a:p>
          <a:p>
            <a:r>
              <a:rPr lang="en-CA" sz="1600" dirty="0" smtClean="0"/>
              <a:t>Concordia University, Montreal, Quebec, Canada</a:t>
            </a:r>
          </a:p>
          <a:p>
            <a:r>
              <a:rPr lang="en-CA" sz="1600" dirty="0" smtClean="0"/>
              <a:t>{</a:t>
            </a:r>
            <a:r>
              <a:rPr lang="en-CA" sz="1600" dirty="0" err="1" smtClean="0"/>
              <a:t>dm_alhad,no_moham,fung,debbabi</a:t>
            </a:r>
            <a:r>
              <a:rPr lang="en-CA" sz="1600" dirty="0" smtClean="0"/>
              <a:t>}@encs.concordia.ca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5800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Distributed: Horizontally-Partitioned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770589"/>
              </p:ext>
            </p:extLst>
          </p:nvPr>
        </p:nvGraphicFramePr>
        <p:xfrm>
          <a:off x="2987824" y="3140968"/>
          <a:ext cx="2880320" cy="353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39"/>
                <a:gridCol w="657073"/>
                <a:gridCol w="504056"/>
                <a:gridCol w="432048"/>
                <a:gridCol w="936104"/>
              </a:tblGrid>
              <a:tr h="31750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ID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Job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Sex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Age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Surgery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Transgender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Urology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Transgender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Urology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3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Distributed: Horizontally-Partitioned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09071"/>
              </p:ext>
            </p:extLst>
          </p:nvPr>
        </p:nvGraphicFramePr>
        <p:xfrm>
          <a:off x="2987824" y="3140968"/>
          <a:ext cx="2880320" cy="353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39"/>
                <a:gridCol w="657073"/>
                <a:gridCol w="504056"/>
                <a:gridCol w="432048"/>
                <a:gridCol w="936104"/>
              </a:tblGrid>
              <a:tr h="31750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ID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Job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Sex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Age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Surgery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Transgender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Urology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Transgender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Urology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2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r>
              <a:rPr lang="en-US" sz="2800" dirty="0" smtClean="0"/>
              <a:t>Problem Statement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Related Work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lang="en-CA" sz="2800" dirty="0">
                <a:solidFill>
                  <a:schemeClr val="bg1">
                    <a:lumMod val="85000"/>
                  </a:schemeClr>
                </a:solidFill>
              </a:rPr>
              <a:t>Two-Party Differentially Private Data </a:t>
            </a:r>
            <a:r>
              <a:rPr lang="en-CA" sz="2800" dirty="0" smtClean="0">
                <a:solidFill>
                  <a:schemeClr val="bg1">
                    <a:lumMod val="85000"/>
                  </a:schemeClr>
                </a:solidFill>
              </a:rPr>
              <a:t>Release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Performance Analysis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endParaRPr lang="en-CA" sz="2800" dirty="0" smtClean="0"/>
          </a:p>
          <a:p>
            <a:endParaRPr lang="en-CA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772816"/>
            <a:ext cx="299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9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Desideratum </a:t>
            </a:r>
            <a:r>
              <a:rPr lang="en-CA" dirty="0"/>
              <a:t>to develop </a:t>
            </a:r>
            <a:r>
              <a:rPr lang="en-CA" dirty="0" smtClean="0"/>
              <a:t>a two-party </a:t>
            </a:r>
            <a:r>
              <a:rPr lang="en-CA" dirty="0"/>
              <a:t>data publishing algorithm </a:t>
            </a:r>
            <a:r>
              <a:rPr lang="en-CA" dirty="0" smtClean="0"/>
              <a:t>for horizontally-partitioned </a:t>
            </a:r>
            <a:r>
              <a:rPr lang="en-CA" dirty="0"/>
              <a:t>data </a:t>
            </a:r>
            <a:r>
              <a:rPr lang="en-CA" dirty="0" smtClean="0"/>
              <a:t>which :</a:t>
            </a:r>
          </a:p>
          <a:p>
            <a:pPr lvl="1"/>
            <a:r>
              <a:rPr lang="en-CA" dirty="0" smtClean="0"/>
              <a:t>achieves </a:t>
            </a:r>
            <a:r>
              <a:rPr lang="en-CA" dirty="0"/>
              <a:t>differential privacy </a:t>
            </a:r>
            <a:r>
              <a:rPr lang="en-CA" dirty="0" smtClean="0"/>
              <a:t>and </a:t>
            </a:r>
          </a:p>
          <a:p>
            <a:pPr lvl="1"/>
            <a:r>
              <a:rPr lang="en-CA" dirty="0" smtClean="0"/>
              <a:t>satisfies the </a:t>
            </a:r>
            <a:r>
              <a:rPr lang="en-CA" dirty="0"/>
              <a:t>security definition of secure multiparty computation (SMC).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36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Problem Statement</a:t>
            </a:r>
          </a:p>
          <a:p>
            <a:r>
              <a:rPr lang="en-US" sz="2800" dirty="0" smtClean="0"/>
              <a:t>Related Work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lang="en-CA" sz="2800" dirty="0">
                <a:solidFill>
                  <a:schemeClr val="bg1">
                    <a:lumMod val="85000"/>
                  </a:schemeClr>
                </a:solidFill>
              </a:rPr>
              <a:t>Two-Party Differentially Private Data </a:t>
            </a:r>
            <a:r>
              <a:rPr lang="en-CA" sz="2800" dirty="0" smtClean="0">
                <a:solidFill>
                  <a:schemeClr val="bg1">
                    <a:lumMod val="85000"/>
                  </a:schemeClr>
                </a:solidFill>
              </a:rPr>
              <a:t>Release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Performance Analysis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endParaRPr lang="en-CA" sz="2800" dirty="0" smtClean="0"/>
          </a:p>
          <a:p>
            <a:endParaRPr lang="en-CA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772816"/>
            <a:ext cx="299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9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144489"/>
              </p:ext>
            </p:extLst>
          </p:nvPr>
        </p:nvGraphicFramePr>
        <p:xfrm>
          <a:off x="990600" y="2514600"/>
          <a:ext cx="7469832" cy="3002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93168"/>
                <a:gridCol w="1152128"/>
                <a:gridCol w="1224136"/>
                <a:gridCol w="1008112"/>
                <a:gridCol w="1218456"/>
                <a:gridCol w="1373832"/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n-US" sz="1400" dirty="0" smtClean="0"/>
                        <a:t>Algorithms</a:t>
                      </a:r>
                      <a:endParaRPr lang="en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 Owner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Privacy Model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Centralized</a:t>
                      </a:r>
                      <a:endParaRPr lang="en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Distributed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Differential Privacy</a:t>
                      </a:r>
                      <a:endParaRPr lang="en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Partition-based Privacy</a:t>
                      </a:r>
                      <a:endParaRPr lang="en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44728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Horizontally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Vertically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000" u="none" strike="noStrike" kern="1200" baseline="0" dirty="0" smtClean="0"/>
                        <a:t>LeFevre et al., Fung et al., etc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ym typeface="Symbol"/>
                        </a:rPr>
                        <a:t></a:t>
                      </a:r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kern="1200" dirty="0" smtClean="0">
                          <a:sym typeface="Symbol"/>
                        </a:rPr>
                        <a:t></a:t>
                      </a:r>
                      <a:endParaRPr lang="en-CA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Xiao et al. , Mohammed et al. , etc.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ym typeface="Symbol"/>
                        </a:rPr>
                        <a:t></a:t>
                      </a:r>
                      <a:endParaRPr lang="en-CA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ym typeface="Symbol"/>
                        </a:rPr>
                        <a:t></a:t>
                      </a:r>
                      <a:endParaRPr lang="en-CA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000" kern="1200" dirty="0" smtClean="0"/>
                        <a:t>Jurczyk and Xiong, Mohammed et al. </a:t>
                      </a:r>
                      <a:endParaRPr lang="en-C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ym typeface="Symbol"/>
                        </a:rPr>
                        <a:t></a:t>
                      </a:r>
                      <a:endParaRPr lang="en-CA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ym typeface="Symbol"/>
                        </a:rPr>
                        <a:t></a:t>
                      </a:r>
                      <a:endParaRPr lang="en-CA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 smtClean="0"/>
                        <a:t>Jiang and Clifton, Mohammed et al. </a:t>
                      </a:r>
                      <a:endParaRPr lang="en-C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ym typeface="Symbol"/>
                        </a:rPr>
                        <a:t></a:t>
                      </a:r>
                      <a:endParaRPr lang="en-CA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ym typeface="Symbol"/>
                        </a:rPr>
                        <a:t></a:t>
                      </a:r>
                      <a:endParaRPr lang="en-CA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000" kern="1200" dirty="0" smtClean="0"/>
                        <a:t>Our proposal </a:t>
                      </a:r>
                      <a:endParaRPr lang="en-C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</a:t>
                      </a:r>
                      <a:endParaRPr lang="en-CA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</a:t>
                      </a:r>
                      <a:endParaRPr lang="en-CA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2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Problem Statement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Related Work</a:t>
            </a:r>
          </a:p>
          <a:p>
            <a:r>
              <a:rPr lang="en-US" sz="2800" dirty="0" smtClean="0"/>
              <a:t>Background</a:t>
            </a:r>
          </a:p>
          <a:p>
            <a:r>
              <a:rPr lang="en-CA" sz="2800" dirty="0">
                <a:solidFill>
                  <a:schemeClr val="bg1">
                    <a:lumMod val="85000"/>
                  </a:schemeClr>
                </a:solidFill>
              </a:rPr>
              <a:t>Two-Party Differentially Private Data </a:t>
            </a:r>
            <a:r>
              <a:rPr lang="en-CA" sz="2800" dirty="0" smtClean="0">
                <a:solidFill>
                  <a:schemeClr val="bg1">
                    <a:lumMod val="85000"/>
                  </a:schemeClr>
                </a:solidFill>
              </a:rPr>
              <a:t>Release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Performance Analysis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endParaRPr lang="en-CA" sz="2800" dirty="0" smtClean="0"/>
          </a:p>
          <a:p>
            <a:endParaRPr lang="en-CA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772816"/>
            <a:ext cx="299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9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k-Anonymity</a:t>
            </a:r>
          </a:p>
        </p:txBody>
      </p:sp>
      <p:graphicFrame>
        <p:nvGraphicFramePr>
          <p:cNvPr id="5" name="Group 1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554633"/>
              </p:ext>
            </p:extLst>
          </p:nvPr>
        </p:nvGraphicFramePr>
        <p:xfrm>
          <a:off x="304800" y="3003447"/>
          <a:ext cx="3733800" cy="2941641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1066800"/>
                <a:gridCol w="914400"/>
                <a:gridCol w="609600"/>
                <a:gridCol w="1143000"/>
              </a:tblGrid>
              <a:tr h="3200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Raw patient table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Job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Sex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Age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Disease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Engineer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Fever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Engineer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Fever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Lawyer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Hepatitis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Musician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Flu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Musician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Hepatitis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Dancer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Hepatitis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Dancer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Hepatitis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9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k-Anonymity</a:t>
            </a:r>
          </a:p>
        </p:txBody>
      </p:sp>
      <p:graphicFrame>
        <p:nvGraphicFramePr>
          <p:cNvPr id="5" name="Group 1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482202"/>
              </p:ext>
            </p:extLst>
          </p:nvPr>
        </p:nvGraphicFramePr>
        <p:xfrm>
          <a:off x="304800" y="3003447"/>
          <a:ext cx="3733800" cy="2956856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1066800"/>
                <a:gridCol w="914400"/>
                <a:gridCol w="609600"/>
                <a:gridCol w="1143000"/>
              </a:tblGrid>
              <a:tr h="3200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Raw patient table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Job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Sex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Age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Disease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Engineer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Fever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Engineer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Fever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Lawyer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Hepatitis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Musician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Flu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Musician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Hepatitis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Dancer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Hepatitis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Dancer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Hepatitis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Oval Callout 2"/>
          <p:cNvSpPr/>
          <p:nvPr/>
        </p:nvSpPr>
        <p:spPr bwMode="auto">
          <a:xfrm>
            <a:off x="4139952" y="2043251"/>
            <a:ext cx="4824536" cy="833585"/>
          </a:xfrm>
          <a:prstGeom prst="wedgeEllipseCallout">
            <a:avLst>
              <a:gd name="adj1" fmla="val -94665"/>
              <a:gd name="adj2" fmla="val 105068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/>
                </a:solidFill>
              </a:rPr>
              <a:t>Quasi-identifier (QID</a:t>
            </a:r>
            <a:r>
              <a:rPr lang="en-US" sz="2400" dirty="0" smtClean="0">
                <a:solidFill>
                  <a:schemeClr val="bg2"/>
                </a:solidFill>
              </a:rPr>
              <a:t>)</a:t>
            </a: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k-Anonymity</a:t>
            </a:r>
          </a:p>
        </p:txBody>
      </p:sp>
      <p:graphicFrame>
        <p:nvGraphicFramePr>
          <p:cNvPr id="4" name="Group 2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19961"/>
              </p:ext>
            </p:extLst>
          </p:nvPr>
        </p:nvGraphicFramePr>
        <p:xfrm>
          <a:off x="4724400" y="3003447"/>
          <a:ext cx="4191000" cy="3017841"/>
        </p:xfrm>
        <a:graphic>
          <a:graphicData uri="http://schemas.openxmlformats.org/drawingml/2006/table">
            <a:tbl>
              <a:tblPr/>
              <a:tblGrid>
                <a:gridCol w="1371600"/>
                <a:gridCol w="879475"/>
                <a:gridCol w="817563"/>
                <a:gridCol w="1122362"/>
              </a:tblGrid>
              <a:tr h="3349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3-anonymous patient 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Job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Sex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Professional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[36-40]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Professional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[36-40]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Professional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[36-40]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Hepatitis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Artist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[30-35]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Artist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[30-35]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Hepatitis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Artist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[30-35]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Hepatitis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Artist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[30-35]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Hepatitis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1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352126"/>
              </p:ext>
            </p:extLst>
          </p:nvPr>
        </p:nvGraphicFramePr>
        <p:xfrm>
          <a:off x="304800" y="3003447"/>
          <a:ext cx="3733800" cy="2941641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1066800"/>
                <a:gridCol w="914400"/>
                <a:gridCol w="609600"/>
                <a:gridCol w="1143000"/>
              </a:tblGrid>
              <a:tr h="3200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Raw patient table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Job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Sex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Age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Disease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Engineer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Fever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Engineer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Fever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Lawyer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Hepatitis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Musician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Flu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Musician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Hepatitis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Dancer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Hepatitis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Dancer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Female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Arial" pitchFamily="34" charset="0"/>
                        </a:rPr>
                        <a:t>Hepatitis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AutoShape 228"/>
          <p:cNvSpPr>
            <a:spLocks noChangeArrowheads="1"/>
          </p:cNvSpPr>
          <p:nvPr/>
        </p:nvSpPr>
        <p:spPr bwMode="auto">
          <a:xfrm>
            <a:off x="4191000" y="4221088"/>
            <a:ext cx="457200" cy="762000"/>
          </a:xfrm>
          <a:prstGeom prst="rightArrow">
            <a:avLst>
              <a:gd name="adj1" fmla="val 50000"/>
              <a:gd name="adj2" fmla="val 472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84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Motivation</a:t>
            </a:r>
          </a:p>
          <a:p>
            <a:r>
              <a:rPr lang="en-US" sz="2800" dirty="0" smtClean="0"/>
              <a:t>Problem Statement</a:t>
            </a:r>
          </a:p>
          <a:p>
            <a:r>
              <a:rPr lang="en-US" sz="2800" dirty="0" smtClean="0"/>
              <a:t>Related Work</a:t>
            </a:r>
          </a:p>
          <a:p>
            <a:r>
              <a:rPr lang="en-US" sz="2800" dirty="0" smtClean="0"/>
              <a:t>Background</a:t>
            </a:r>
          </a:p>
          <a:p>
            <a:r>
              <a:rPr lang="en-CA" sz="2800" dirty="0"/>
              <a:t>Two-Party Differentially Private Data </a:t>
            </a:r>
            <a:r>
              <a:rPr lang="en-CA" sz="2800" dirty="0" smtClean="0"/>
              <a:t>Release</a:t>
            </a:r>
          </a:p>
          <a:p>
            <a:r>
              <a:rPr lang="en-US" sz="2800" dirty="0" smtClean="0"/>
              <a:t>Performance Analysis</a:t>
            </a:r>
          </a:p>
          <a:p>
            <a:r>
              <a:rPr lang="en-US" sz="2800" dirty="0" smtClean="0"/>
              <a:t>Conclusion</a:t>
            </a:r>
          </a:p>
          <a:p>
            <a:endParaRPr lang="en-CA" sz="2800" dirty="0" smtClean="0"/>
          </a:p>
          <a:p>
            <a:endParaRPr lang="en-CA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772816"/>
            <a:ext cx="299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Differential </a:t>
            </a:r>
            <a:r>
              <a:rPr lang="en-CA" dirty="0" smtClean="0"/>
              <a:t>Privacy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endParaRPr lang="en-CA" sz="2800" i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886" y="3348806"/>
            <a:ext cx="9429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11" y="3348806"/>
            <a:ext cx="9620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9324" y="2924944"/>
            <a:ext cx="3603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i="1" dirty="0">
                <a:latin typeface="+mn-lt"/>
                <a:ea typeface="Microsoft JhengHei" charset="0"/>
                <a:cs typeface="Microsoft JhengHei" charset="0"/>
              </a:rPr>
              <a:t>D</a:t>
            </a:r>
            <a:endParaRPr lang="zh-CN" altLang="en-US" sz="2400" i="1" dirty="0">
              <a:latin typeface="+mn-lt"/>
              <a:ea typeface="Microsoft JhengHei" charset="0"/>
              <a:cs typeface="Microsoft JhengHei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5121449" y="2924944"/>
            <a:ext cx="590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9pPr>
          </a:lstStyle>
          <a:p>
            <a:pPr eaLnBrk="1" hangingPunct="1"/>
            <a:r>
              <a:rPr lang="en-US" altLang="zh-CN" sz="2400" i="1" dirty="0" smtClean="0">
                <a:solidFill>
                  <a:srgbClr val="FF0000"/>
                </a:solidFill>
                <a:latin typeface="Tw Cen MT" pitchFamily="34" charset="0"/>
              </a:rPr>
              <a:t>D</a:t>
            </a:r>
            <a:r>
              <a:rPr lang="en-US" altLang="zh-CN" sz="2400" i="1" dirty="0" smtClean="0">
                <a:solidFill>
                  <a:srgbClr val="FF0000"/>
                </a:solidFill>
                <a:latin typeface="Tw Cen MT" pitchFamily="34" charset="0"/>
                <a:sym typeface="Symbol"/>
              </a:rPr>
              <a:t></a:t>
            </a:r>
            <a:endParaRPr lang="zh-CN" altLang="en-US" sz="2400" i="1" dirty="0">
              <a:solidFill>
                <a:srgbClr val="FF0000"/>
              </a:solidFill>
              <a:latin typeface="Tw Cen M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80" y="5458172"/>
            <a:ext cx="4991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1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Laplace Mechanism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65923"/>
            <a:ext cx="36195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Magnetic Disk 2"/>
          <p:cNvSpPr/>
          <p:nvPr/>
        </p:nvSpPr>
        <p:spPr bwMode="auto">
          <a:xfrm>
            <a:off x="1547664" y="2708920"/>
            <a:ext cx="1656184" cy="1968971"/>
          </a:xfrm>
          <a:prstGeom prst="flowChartMagneticDisk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01" y="3789040"/>
            <a:ext cx="34956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685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5736" y="369340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</a:t>
            </a:r>
            <a:endParaRPr lang="en-CA" i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203848" y="3312418"/>
            <a:ext cx="1256853" cy="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186121" y="3933056"/>
            <a:ext cx="1256853" cy="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544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2"/>
                </a:solidFill>
                <a:latin typeface="Tw Cen MT"/>
                <a:cs typeface="Arial" pitchFamily="34" charset="0"/>
              </a:rPr>
              <a:t>Exponential </a:t>
            </a:r>
            <a:r>
              <a:rPr lang="en-US" altLang="zh-CN" dirty="0" smtClean="0">
                <a:solidFill>
                  <a:schemeClr val="tx2"/>
                </a:solidFill>
                <a:latin typeface="Tw Cen MT"/>
                <a:cs typeface="Arial" pitchFamily="34" charset="0"/>
              </a:rPr>
              <a:t>Mechanism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McSherry</a:t>
            </a:r>
            <a:r>
              <a:rPr lang="en-CA" dirty="0"/>
              <a:t> and </a:t>
            </a:r>
            <a:r>
              <a:rPr lang="en-CA" dirty="0" err="1"/>
              <a:t>Talwar</a:t>
            </a:r>
            <a:r>
              <a:rPr lang="en-CA" dirty="0"/>
              <a:t> </a:t>
            </a:r>
            <a:r>
              <a:rPr lang="en-CA" dirty="0" smtClean="0"/>
              <a:t>have </a:t>
            </a:r>
            <a:r>
              <a:rPr lang="en-CA" dirty="0"/>
              <a:t>proposed the </a:t>
            </a:r>
            <a:r>
              <a:rPr lang="en-CA" dirty="0" smtClean="0"/>
              <a:t>exponential mechanism </a:t>
            </a:r>
            <a:r>
              <a:rPr lang="en-CA" dirty="0"/>
              <a:t>that can choose an output </a:t>
            </a:r>
            <a:r>
              <a:rPr lang="en-CA" dirty="0" smtClean="0"/>
              <a:t> that </a:t>
            </a:r>
            <a:r>
              <a:rPr lang="en-CA" dirty="0"/>
              <a:t>is close to the optimum with respect to a </a:t>
            </a:r>
            <a:r>
              <a:rPr lang="en-CA" dirty="0" smtClean="0"/>
              <a:t>utility function </a:t>
            </a:r>
            <a:r>
              <a:rPr lang="en-CA" dirty="0"/>
              <a:t>while preserving differential privacy.</a:t>
            </a:r>
          </a:p>
        </p:txBody>
      </p:sp>
    </p:spTree>
    <p:extLst>
      <p:ext uri="{BB962C8B-B14F-4D97-AF65-F5344CB8AC3E}">
        <p14:creationId xmlns:p14="http://schemas.microsoft.com/office/powerpoint/2010/main" val="11865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Problem Statement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Related Work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lang="en-CA" sz="2800" dirty="0"/>
              <a:t>Two-Party Differentially Private Data </a:t>
            </a:r>
            <a:r>
              <a:rPr lang="en-CA" sz="2800" dirty="0" smtClean="0"/>
              <a:t>Release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Performance Analysis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endParaRPr lang="en-CA" sz="2800" dirty="0" smtClean="0"/>
          </a:p>
          <a:p>
            <a:endParaRPr lang="en-CA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772816"/>
            <a:ext cx="299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9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Two-Party Differentially Private Data Release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Generalizing </a:t>
            </a:r>
            <a:r>
              <a:rPr lang="en-CA" dirty="0"/>
              <a:t>the raw </a:t>
            </a:r>
            <a:r>
              <a:rPr lang="en-CA" dirty="0" smtClean="0"/>
              <a:t>data</a:t>
            </a:r>
          </a:p>
          <a:p>
            <a:r>
              <a:rPr lang="en-CA" dirty="0"/>
              <a:t>Adding noisy count</a:t>
            </a:r>
          </a:p>
        </p:txBody>
      </p:sp>
    </p:spTree>
    <p:extLst>
      <p:ext uri="{BB962C8B-B14F-4D97-AF65-F5344CB8AC3E}">
        <p14:creationId xmlns:p14="http://schemas.microsoft.com/office/powerpoint/2010/main" val="32278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Generalizing the raw </a:t>
            </a:r>
            <a:r>
              <a:rPr lang="en-CA" dirty="0" smtClean="0"/>
              <a:t>data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80" y="3068960"/>
            <a:ext cx="78486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 bwMode="auto">
          <a:xfrm>
            <a:off x="0" y="2420888"/>
            <a:ext cx="3851920" cy="1080120"/>
          </a:xfrm>
          <a:prstGeom prst="wedgeEllipseCallout">
            <a:avLst>
              <a:gd name="adj1" fmla="val 62153"/>
              <a:gd name="adj2" fmla="val 45122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Distributed Exponential Mechanism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(DEM)</a:t>
            </a:r>
            <a:endParaRPr kumimoji="0" lang="en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2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Generalization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80" y="3068960"/>
            <a:ext cx="78486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 bwMode="auto">
          <a:xfrm>
            <a:off x="179512" y="2420888"/>
            <a:ext cx="3672408" cy="1080120"/>
          </a:xfrm>
          <a:prstGeom prst="wedgeEllipseCallout">
            <a:avLst>
              <a:gd name="adj1" fmla="val 53399"/>
              <a:gd name="adj2" fmla="val 88785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</a:rPr>
              <a:t>Distributed Exponential Mechanism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</a:rPr>
              <a:t>(DEM)</a:t>
            </a:r>
            <a:endParaRPr lang="en-CA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Noisy Count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Each </a:t>
            </a:r>
            <a:r>
              <a:rPr lang="en-CA" dirty="0"/>
              <a:t>party adds a Laplace noise to its count </a:t>
            </a:r>
            <a:r>
              <a:rPr lang="en-CA" dirty="0" smtClean="0"/>
              <a:t>.</a:t>
            </a:r>
            <a:endParaRPr lang="en-CA" dirty="0"/>
          </a:p>
          <a:p>
            <a:r>
              <a:rPr lang="en-CA" dirty="0" smtClean="0"/>
              <a:t>Each party </a:t>
            </a:r>
            <a:r>
              <a:rPr lang="en-CA" dirty="0"/>
              <a:t>sends the result to the other </a:t>
            </a:r>
            <a:r>
              <a:rPr lang="en-CA" dirty="0" smtClean="0"/>
              <a:t>party.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22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Two-Party Protocol for Exponential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14600"/>
            <a:ext cx="7315200" cy="329066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Input: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CA" dirty="0"/>
              <a:t>Two raw data sets </a:t>
            </a:r>
            <a:r>
              <a:rPr lang="en-CA" dirty="0" smtClean="0"/>
              <a:t>by two parties</a:t>
            </a:r>
            <a:endParaRPr lang="en-CA" dirty="0"/>
          </a:p>
          <a:p>
            <a:pPr marL="914400" lvl="1" indent="-514350">
              <a:buFont typeface="+mj-lt"/>
              <a:buAutoNum type="arabicPeriod"/>
            </a:pPr>
            <a:r>
              <a:rPr lang="en-CA" dirty="0"/>
              <a:t>S</a:t>
            </a:r>
            <a:r>
              <a:rPr lang="en-CA" dirty="0" smtClean="0"/>
              <a:t>et </a:t>
            </a:r>
            <a:r>
              <a:rPr lang="en-CA" dirty="0"/>
              <a:t>of </a:t>
            </a:r>
            <a:r>
              <a:rPr lang="en-CA" dirty="0" smtClean="0"/>
              <a:t>candidates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 smtClean="0"/>
              <a:t>Privacy budget</a:t>
            </a:r>
          </a:p>
          <a:p>
            <a:pPr marL="457200" indent="-457200"/>
            <a:r>
              <a:rPr lang="en-US" dirty="0" smtClean="0"/>
              <a:t>Output : Winner candidate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79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Max Utility </a:t>
            </a:r>
            <a:r>
              <a:rPr lang="en-CA" dirty="0" smtClean="0"/>
              <a:t>Function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704779"/>
              </p:ext>
            </p:extLst>
          </p:nvPr>
        </p:nvGraphicFramePr>
        <p:xfrm>
          <a:off x="179512" y="3774648"/>
          <a:ext cx="3528392" cy="229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04056"/>
                <a:gridCol w="648072"/>
                <a:gridCol w="504056"/>
                <a:gridCol w="504056"/>
                <a:gridCol w="936104"/>
              </a:tblGrid>
              <a:tr h="251254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ID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Class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Job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Sex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Age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Surgery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Transgender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Urology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Transgender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658999"/>
              </p:ext>
            </p:extLst>
          </p:nvPr>
        </p:nvGraphicFramePr>
        <p:xfrm>
          <a:off x="3995936" y="3774648"/>
          <a:ext cx="504056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080"/>
                <a:gridCol w="576064"/>
                <a:gridCol w="504056"/>
                <a:gridCol w="1440160"/>
                <a:gridCol w="1800200"/>
              </a:tblGrid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Job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Set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endParaRPr lang="en-CA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Integrated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CA" i="0" baseline="0" dirty="0" smtClean="0"/>
                        <a:t> and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7664" y="61509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</a:t>
            </a:r>
            <a:r>
              <a:rPr lang="en-US" b="1" i="1" baseline="-25000" dirty="0" smtClean="0"/>
              <a:t>1</a:t>
            </a:r>
            <a:endParaRPr lang="en-CA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87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Motivation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Problem Statement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Related Work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lang="en-CA" sz="2800" dirty="0">
                <a:solidFill>
                  <a:schemeClr val="bg1">
                    <a:lumMod val="85000"/>
                  </a:schemeClr>
                </a:solidFill>
              </a:rPr>
              <a:t>Two-Party Differentially Private Data </a:t>
            </a:r>
            <a:r>
              <a:rPr lang="en-CA" sz="2800" dirty="0" smtClean="0">
                <a:solidFill>
                  <a:schemeClr val="bg1">
                    <a:lumMod val="85000"/>
                  </a:schemeClr>
                </a:solidFill>
              </a:rPr>
              <a:t>Release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Performance Analysis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endParaRPr lang="en-CA" sz="2800" dirty="0" smtClean="0"/>
          </a:p>
          <a:p>
            <a:endParaRPr lang="en-CA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772816"/>
            <a:ext cx="299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3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Utility Function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90600" y="2514600"/>
            <a:ext cx="7315200" cy="4267200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676725"/>
              </p:ext>
            </p:extLst>
          </p:nvPr>
        </p:nvGraphicFramePr>
        <p:xfrm>
          <a:off x="3923928" y="3789040"/>
          <a:ext cx="504056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080"/>
                <a:gridCol w="576064"/>
                <a:gridCol w="504056"/>
                <a:gridCol w="1440160"/>
                <a:gridCol w="1800200"/>
              </a:tblGrid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Job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Set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endParaRPr lang="en-CA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Integrated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CA" i="0" baseline="0" dirty="0" smtClean="0"/>
                        <a:t> and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1640" y="53732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</a:t>
            </a:r>
            <a:r>
              <a:rPr lang="en-US" b="1" i="1" baseline="-25000" dirty="0"/>
              <a:t>2</a:t>
            </a:r>
            <a:endParaRPr lang="en-CA" b="1" i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1395"/>
              </p:ext>
            </p:extLst>
          </p:nvPr>
        </p:nvGraphicFramePr>
        <p:xfrm>
          <a:off x="323528" y="3789040"/>
          <a:ext cx="3312368" cy="1423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576064"/>
                <a:gridCol w="576064"/>
                <a:gridCol w="432048"/>
                <a:gridCol w="576064"/>
                <a:gridCol w="792088"/>
              </a:tblGrid>
              <a:tr h="25387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ID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Class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Job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Sex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Age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Surgery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Urology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Utility Function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07320"/>
              </p:ext>
            </p:extLst>
          </p:nvPr>
        </p:nvGraphicFramePr>
        <p:xfrm>
          <a:off x="3995936" y="2636912"/>
          <a:ext cx="504056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080"/>
                <a:gridCol w="576064"/>
                <a:gridCol w="504056"/>
                <a:gridCol w="1440160"/>
                <a:gridCol w="1800200"/>
              </a:tblGrid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Job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Set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endParaRPr lang="en-CA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Integrated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CA" i="0" baseline="0" dirty="0" smtClean="0"/>
                        <a:t> and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17187"/>
              </p:ext>
            </p:extLst>
          </p:nvPr>
        </p:nvGraphicFramePr>
        <p:xfrm>
          <a:off x="539552" y="2636912"/>
          <a:ext cx="3312368" cy="353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504056"/>
                <a:gridCol w="648072"/>
                <a:gridCol w="432048"/>
                <a:gridCol w="432048"/>
                <a:gridCol w="936104"/>
              </a:tblGrid>
              <a:tr h="31750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ID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Class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Job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Sex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Age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Surgery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Transgender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Urology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Transgender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Urology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31640" y="62280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 &amp;</a:t>
            </a:r>
            <a:r>
              <a:rPr lang="en-CA" b="1" i="1" dirty="0" smtClean="0"/>
              <a:t> </a:t>
            </a:r>
            <a:r>
              <a:rPr lang="en-US" b="1" i="1" dirty="0" smtClean="0"/>
              <a:t>D</a:t>
            </a:r>
            <a:r>
              <a:rPr lang="en-US" b="1" i="1" baseline="-25000" dirty="0" smtClean="0"/>
              <a:t>2</a:t>
            </a:r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40174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Computing </a:t>
            </a:r>
            <a:r>
              <a:rPr lang="en-CA" dirty="0" smtClean="0"/>
              <a:t>Max Utility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Blue-collar</a:t>
            </a:r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96952"/>
            <a:ext cx="45434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301470"/>
              </p:ext>
            </p:extLst>
          </p:nvPr>
        </p:nvGraphicFramePr>
        <p:xfrm>
          <a:off x="4067944" y="3558624"/>
          <a:ext cx="504056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080"/>
                <a:gridCol w="576064"/>
                <a:gridCol w="504056"/>
                <a:gridCol w="1440160"/>
                <a:gridCol w="1800200"/>
              </a:tblGrid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Job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Set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endParaRPr lang="en-CA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Integrated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CA" i="0" baseline="0" dirty="0" smtClean="0"/>
                        <a:t> and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0" y="4149080"/>
            <a:ext cx="395536" cy="288032"/>
          </a:xfrm>
          <a:prstGeom prst="rightArrow">
            <a:avLst/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Computing </a:t>
            </a:r>
            <a:r>
              <a:rPr lang="en-CA" dirty="0" smtClean="0"/>
              <a:t>Max Utility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max=1  </a:t>
            </a:r>
            <a:r>
              <a:rPr lang="en-US" dirty="0"/>
              <a:t>Blue-collar</a:t>
            </a:r>
            <a:endParaRPr lang="en-CA" dirty="0"/>
          </a:p>
          <a:p>
            <a:pPr marL="0" indent="0">
              <a:buNone/>
            </a:pPr>
            <a:endParaRPr lang="en-CA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96952"/>
            <a:ext cx="45434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902383"/>
              </p:ext>
            </p:extLst>
          </p:nvPr>
        </p:nvGraphicFramePr>
        <p:xfrm>
          <a:off x="4067944" y="3558624"/>
          <a:ext cx="504056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080"/>
                <a:gridCol w="576064"/>
                <a:gridCol w="504056"/>
                <a:gridCol w="1440160"/>
                <a:gridCol w="1800200"/>
              </a:tblGrid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Job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Set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endParaRPr lang="en-CA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Integrated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CA" i="0" baseline="0" dirty="0" smtClean="0"/>
                        <a:t> and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0" y="4509120"/>
            <a:ext cx="395536" cy="288032"/>
          </a:xfrm>
          <a:prstGeom prst="rightArrow">
            <a:avLst/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Computing </a:t>
            </a:r>
            <a:r>
              <a:rPr lang="en-CA" dirty="0" smtClean="0"/>
              <a:t>Max Utility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max=1  </a:t>
            </a:r>
            <a:r>
              <a:rPr lang="en-US" dirty="0"/>
              <a:t>Blue-collar</a:t>
            </a:r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96952"/>
            <a:ext cx="45434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672677"/>
              </p:ext>
            </p:extLst>
          </p:nvPr>
        </p:nvGraphicFramePr>
        <p:xfrm>
          <a:off x="4067944" y="3558624"/>
          <a:ext cx="504056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080"/>
                <a:gridCol w="576064"/>
                <a:gridCol w="504056"/>
                <a:gridCol w="1440160"/>
                <a:gridCol w="1800200"/>
              </a:tblGrid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Job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Set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endParaRPr lang="en-CA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Integrated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CA" i="0" baseline="0" dirty="0" smtClean="0"/>
                        <a:t> and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0" y="4221088"/>
            <a:ext cx="395536" cy="288032"/>
          </a:xfrm>
          <a:prstGeom prst="rightArrow">
            <a:avLst/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Computing </a:t>
            </a:r>
            <a:r>
              <a:rPr lang="en-CA" dirty="0" smtClean="0"/>
              <a:t>Max Utility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max=5, sum=5  </a:t>
            </a:r>
            <a:r>
              <a:rPr lang="en-US" dirty="0"/>
              <a:t>Blue-collar</a:t>
            </a:r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96952"/>
            <a:ext cx="45434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050682"/>
              </p:ext>
            </p:extLst>
          </p:nvPr>
        </p:nvGraphicFramePr>
        <p:xfrm>
          <a:off x="4067944" y="3558624"/>
          <a:ext cx="504056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080"/>
                <a:gridCol w="576064"/>
                <a:gridCol w="504056"/>
                <a:gridCol w="1440160"/>
                <a:gridCol w="1800200"/>
              </a:tblGrid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Job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Set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endParaRPr lang="en-CA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Integrated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CA" i="0" baseline="0" dirty="0" smtClean="0"/>
                        <a:t> and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0" y="4509120"/>
            <a:ext cx="395536" cy="288032"/>
          </a:xfrm>
          <a:prstGeom prst="rightArrow">
            <a:avLst/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6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1041 L 2.22222E-6 0.073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Computing </a:t>
            </a:r>
            <a:r>
              <a:rPr lang="en-CA" dirty="0" smtClean="0"/>
              <a:t>Max Utility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sum=5 </a:t>
            </a:r>
            <a:r>
              <a:rPr lang="en-US" i="1" dirty="0" smtClean="0"/>
              <a:t> </a:t>
            </a:r>
            <a:r>
              <a:rPr lang="en-US" dirty="0" smtClean="0"/>
              <a:t>White-collar</a:t>
            </a:r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96952"/>
            <a:ext cx="45434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08580"/>
              </p:ext>
            </p:extLst>
          </p:nvPr>
        </p:nvGraphicFramePr>
        <p:xfrm>
          <a:off x="4067944" y="3558624"/>
          <a:ext cx="504056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080"/>
                <a:gridCol w="576064"/>
                <a:gridCol w="504056"/>
                <a:gridCol w="1440160"/>
                <a:gridCol w="1800200"/>
              </a:tblGrid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Job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Set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endParaRPr lang="en-CA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Integrated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CA" i="0" baseline="0" dirty="0" smtClean="0"/>
                        <a:t> and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0" y="4221088"/>
            <a:ext cx="395536" cy="288032"/>
          </a:xfrm>
          <a:prstGeom prst="rightArrow">
            <a:avLst/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Computing </a:t>
            </a:r>
            <a:r>
              <a:rPr lang="en-CA" dirty="0" smtClean="0"/>
              <a:t>Max Utility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m</a:t>
            </a:r>
            <a:r>
              <a:rPr lang="en-US" i="1" dirty="0"/>
              <a:t>ax=2, sum=5 </a:t>
            </a:r>
            <a:r>
              <a:rPr lang="en-US" dirty="0"/>
              <a:t>White-collar</a:t>
            </a:r>
            <a:endParaRPr lang="en-CA" dirty="0"/>
          </a:p>
          <a:p>
            <a:pPr marL="0" indent="0">
              <a:buNone/>
            </a:pPr>
            <a:endParaRPr lang="en-CA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96952"/>
            <a:ext cx="45434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30878"/>
              </p:ext>
            </p:extLst>
          </p:nvPr>
        </p:nvGraphicFramePr>
        <p:xfrm>
          <a:off x="4067944" y="3558624"/>
          <a:ext cx="504056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080"/>
                <a:gridCol w="576064"/>
                <a:gridCol w="504056"/>
                <a:gridCol w="1440160"/>
                <a:gridCol w="1800200"/>
              </a:tblGrid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Job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Set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endParaRPr lang="en-CA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Integrated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CA" i="0" baseline="0" dirty="0" smtClean="0"/>
                        <a:t> and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0" y="4509120"/>
            <a:ext cx="395536" cy="288032"/>
          </a:xfrm>
          <a:prstGeom prst="rightArrow">
            <a:avLst/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Computing </a:t>
            </a:r>
            <a:r>
              <a:rPr lang="en-CA" dirty="0" smtClean="0"/>
              <a:t>Max Utility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max=2, </a:t>
            </a:r>
            <a:r>
              <a:rPr lang="en-US" i="1" dirty="0"/>
              <a:t>sum=5</a:t>
            </a:r>
            <a:r>
              <a:rPr lang="en-US" i="1" dirty="0" smtClean="0"/>
              <a:t> </a:t>
            </a:r>
            <a:r>
              <a:rPr lang="en-US" dirty="0"/>
              <a:t>White-collar</a:t>
            </a:r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96952"/>
            <a:ext cx="45434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45035"/>
              </p:ext>
            </p:extLst>
          </p:nvPr>
        </p:nvGraphicFramePr>
        <p:xfrm>
          <a:off x="4067944" y="3558624"/>
          <a:ext cx="504056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080"/>
                <a:gridCol w="576064"/>
                <a:gridCol w="504056"/>
                <a:gridCol w="1440160"/>
                <a:gridCol w="1800200"/>
              </a:tblGrid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Job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Set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endParaRPr lang="en-CA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Integrated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CA" i="0" baseline="0" dirty="0" smtClean="0"/>
                        <a:t> and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0" y="4221088"/>
            <a:ext cx="395536" cy="288032"/>
          </a:xfrm>
          <a:prstGeom prst="rightArrow">
            <a:avLst/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Computing </a:t>
            </a:r>
            <a:r>
              <a:rPr lang="en-CA" dirty="0" smtClean="0"/>
              <a:t>Max Utility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max=3, sum=8 </a:t>
            </a:r>
            <a:r>
              <a:rPr lang="en-US" dirty="0" smtClean="0"/>
              <a:t>White-collar</a:t>
            </a:r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96952"/>
            <a:ext cx="45434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461753"/>
              </p:ext>
            </p:extLst>
          </p:nvPr>
        </p:nvGraphicFramePr>
        <p:xfrm>
          <a:off x="4067944" y="3558624"/>
          <a:ext cx="504056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080"/>
                <a:gridCol w="576064"/>
                <a:gridCol w="504056"/>
                <a:gridCol w="1440160"/>
                <a:gridCol w="1800200"/>
              </a:tblGrid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Job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Set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C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endParaRPr lang="en-CA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  <a:p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Blue-collar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Integrated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CA" i="0" baseline="0" dirty="0" smtClean="0"/>
                        <a:t> and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CA" i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White-collar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0" y="4509120"/>
            <a:ext cx="395536" cy="288032"/>
          </a:xfrm>
          <a:prstGeom prst="rightArrow">
            <a:avLst/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611560" y="5949280"/>
            <a:ext cx="3384376" cy="432048"/>
          </a:xfrm>
          <a:prstGeom prst="wedgeEllipseCallout">
            <a:avLst>
              <a:gd name="adj1" fmla="val -30579"/>
              <a:gd name="adj2" fmla="val -160002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Result: Shares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</a:t>
            </a:r>
            <a:r>
              <a:rPr kumimoji="0" lang="en-US" sz="24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1 </a:t>
            </a:r>
            <a:r>
              <a:rPr lang="en-US" sz="2400" dirty="0" smtClean="0">
                <a:latin typeface="Arial" charset="0"/>
                <a:sym typeface="Symbol"/>
              </a:rPr>
              <a:t>and </a:t>
            </a:r>
            <a:r>
              <a:rPr lang="en-US" sz="2400" i="1" dirty="0" smtClean="0">
                <a:latin typeface="Arial" charset="0"/>
                <a:sym typeface="Symbol"/>
              </a:rPr>
              <a:t></a:t>
            </a:r>
            <a:r>
              <a:rPr lang="en-US" sz="2400" i="1" baseline="-25000" dirty="0" smtClean="0">
                <a:latin typeface="Arial" charset="0"/>
                <a:sym typeface="Symbol"/>
              </a:rPr>
              <a:t>2</a:t>
            </a:r>
            <a:r>
              <a:rPr lang="en-US" sz="2400" dirty="0" smtClean="0">
                <a:latin typeface="Arial" charset="0"/>
                <a:sym typeface="Symbol"/>
              </a:rPr>
              <a:t> </a:t>
            </a:r>
            <a:endParaRPr kumimoji="0" lang="en-C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0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1064 L 2.22222E-6 0.073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107504" y="2699628"/>
            <a:ext cx="8992838" cy="2518539"/>
            <a:chOff x="107504" y="2699628"/>
            <a:chExt cx="8992838" cy="251853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707987"/>
              <a:ext cx="33718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3730" y="2699628"/>
              <a:ext cx="2181225" cy="151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776969"/>
              <a:ext cx="1104900" cy="156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 bwMode="auto">
            <a:xfrm>
              <a:off x="3635896" y="3558019"/>
              <a:ext cx="1440160" cy="0"/>
            </a:xfrm>
            <a:prstGeom prst="straightConnector1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5868144" y="3563724"/>
              <a:ext cx="1080120" cy="0"/>
            </a:xfrm>
            <a:prstGeom prst="straightConnector1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323527" y="4571836"/>
              <a:ext cx="1469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Individuals</a:t>
              </a:r>
              <a:endParaRPr lang="en-CA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23728" y="4571836"/>
              <a:ext cx="184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Data Publisher</a:t>
              </a:r>
              <a:endParaRPr lang="en-CA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60823" y="4571836"/>
              <a:ext cx="2027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Anonymization</a:t>
              </a:r>
              <a:r>
                <a:rPr lang="en-US" dirty="0" smtClean="0"/>
                <a:t> Algorithm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54461" y="4643844"/>
              <a:ext cx="184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Data Recipients</a:t>
              </a:r>
              <a:endParaRPr lang="en-CA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691680" y="42838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Centralized</a:t>
            </a:r>
            <a:endParaRPr lang="en-CA" dirty="0"/>
          </a:p>
        </p:txBody>
      </p:sp>
      <p:cxnSp>
        <p:nvCxnSpPr>
          <p:cNvPr id="54" name="Elbow Connector 53"/>
          <p:cNvCxnSpPr/>
          <p:nvPr/>
        </p:nvCxnSpPr>
        <p:spPr bwMode="auto">
          <a:xfrm rot="16200000" flipH="1">
            <a:off x="1126329" y="4056427"/>
            <a:ext cx="482630" cy="360040"/>
          </a:xfrm>
          <a:prstGeom prst="bentConnector3">
            <a:avLst>
              <a:gd name="adj1" fmla="val 102027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95132"/>
            <a:ext cx="720080" cy="101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Straight Arrow Connector 55"/>
          <p:cNvCxnSpPr/>
          <p:nvPr/>
        </p:nvCxnSpPr>
        <p:spPr bwMode="auto">
          <a:xfrm>
            <a:off x="4448200" y="4468470"/>
            <a:ext cx="1126232" cy="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Elbow Connector 56"/>
          <p:cNvCxnSpPr/>
          <p:nvPr/>
        </p:nvCxnSpPr>
        <p:spPr bwMode="auto">
          <a:xfrm rot="16200000" flipH="1">
            <a:off x="807258" y="4848834"/>
            <a:ext cx="1120770" cy="360041"/>
          </a:xfrm>
          <a:prstGeom prst="bentConnector3">
            <a:avLst>
              <a:gd name="adj1" fmla="val 100506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1763688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Distributed</a:t>
            </a:r>
            <a:endParaRPr lang="en-CA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85184"/>
            <a:ext cx="6034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57192"/>
            <a:ext cx="720080" cy="101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60"/>
          <p:cNvCxnSpPr/>
          <p:nvPr/>
        </p:nvCxnSpPr>
        <p:spPr bwMode="auto">
          <a:xfrm>
            <a:off x="4329850" y="5373216"/>
            <a:ext cx="1468990" cy="247382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4329850" y="5805264"/>
            <a:ext cx="1459593" cy="144016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354" y="5661248"/>
            <a:ext cx="6034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72" y="4221088"/>
            <a:ext cx="6034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1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25538 -0.077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Exponential Equation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Given </a:t>
            </a:r>
            <a:r>
              <a:rPr lang="en-CA" dirty="0"/>
              <a:t>the scores of all the </a:t>
            </a:r>
            <a:r>
              <a:rPr lang="en-CA" dirty="0" smtClean="0"/>
              <a:t>candidates</a:t>
            </a:r>
            <a:r>
              <a:rPr lang="en-CA" dirty="0"/>
              <a:t>, </a:t>
            </a:r>
            <a:r>
              <a:rPr lang="en-CA" dirty="0" smtClean="0"/>
              <a:t>exponential </a:t>
            </a:r>
            <a:r>
              <a:rPr lang="en-CA" dirty="0"/>
              <a:t>mechanism selects the candidate </a:t>
            </a:r>
            <a:r>
              <a:rPr lang="en-CA" dirty="0" smtClean="0"/>
              <a:t>having </a:t>
            </a:r>
            <a:r>
              <a:rPr lang="en-CA" dirty="0"/>
              <a:t>score u with the </a:t>
            </a:r>
            <a:r>
              <a:rPr lang="en-CA" dirty="0" smtClean="0"/>
              <a:t>following probability:</a:t>
            </a:r>
            <a:endParaRPr lang="en-C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5397202"/>
            <a:ext cx="2981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 bwMode="auto">
          <a:xfrm>
            <a:off x="4860032" y="5157192"/>
            <a:ext cx="3384376" cy="432048"/>
          </a:xfrm>
          <a:prstGeom prst="wedgeEllipseCallout">
            <a:avLst>
              <a:gd name="adj1" fmla="val -49258"/>
              <a:gd name="adj2" fmla="val 64705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Shares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</a:t>
            </a:r>
            <a:r>
              <a:rPr kumimoji="0" lang="en-US" sz="24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1 </a:t>
            </a:r>
            <a:r>
              <a:rPr lang="en-US" sz="2400" dirty="0" smtClean="0">
                <a:latin typeface="Arial" charset="0"/>
                <a:sym typeface="Symbol"/>
              </a:rPr>
              <a:t>and </a:t>
            </a:r>
            <a:r>
              <a:rPr lang="en-US" sz="2400" i="1" dirty="0" smtClean="0">
                <a:latin typeface="Arial" charset="0"/>
                <a:sym typeface="Symbol"/>
              </a:rPr>
              <a:t></a:t>
            </a:r>
            <a:r>
              <a:rPr lang="en-US" sz="2400" i="1" baseline="-25000" dirty="0" smtClean="0">
                <a:latin typeface="Arial" charset="0"/>
                <a:sym typeface="Symbol"/>
              </a:rPr>
              <a:t>2</a:t>
            </a:r>
            <a:r>
              <a:rPr lang="en-US" sz="2400" dirty="0" smtClean="0">
                <a:latin typeface="Arial" charset="0"/>
                <a:sym typeface="Symbol"/>
              </a:rPr>
              <a:t> </a:t>
            </a:r>
            <a:endParaRPr kumimoji="0" lang="en-C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0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Exponential Equation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6922"/>
            <a:ext cx="2981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17194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05" y="3794745"/>
            <a:ext cx="40290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38872" y="398920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CA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5" y="2948930"/>
            <a:ext cx="12001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 bwMode="auto">
          <a:xfrm>
            <a:off x="6223248" y="2924944"/>
            <a:ext cx="2699792" cy="1064258"/>
          </a:xfrm>
          <a:prstGeom prst="wedgeEllipseCallou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Taylor Series</a:t>
            </a: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96" y="4653136"/>
            <a:ext cx="48006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38872" y="494116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CA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96966"/>
            <a:ext cx="121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06" y="5661248"/>
            <a:ext cx="69913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5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Exponential Equation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6922"/>
            <a:ext cx="2981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5" y="2948930"/>
            <a:ext cx="12001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06" y="4365104"/>
            <a:ext cx="69913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 bwMode="auto">
          <a:xfrm>
            <a:off x="2058734" y="3573016"/>
            <a:ext cx="5753626" cy="864096"/>
          </a:xfrm>
          <a:prstGeom prst="wedgeEllipseCallout">
            <a:avLst>
              <a:gd name="adj1" fmla="val -43290"/>
              <a:gd name="adj2" fmla="val 72952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Lowest common multiplier of {2!,…,w!}, no fraction</a:t>
            </a:r>
            <a:endParaRPr kumimoji="0" lang="en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3059832" y="5085184"/>
            <a:ext cx="5400600" cy="1584176"/>
          </a:xfrm>
          <a:prstGeom prst="wedgeEllipseCallout">
            <a:avLst>
              <a:gd name="adj1" fmla="val 6001"/>
              <a:gd name="adj2" fmla="val -67193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Approximating up to a predetermined number 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after the decimal point</a:t>
            </a:r>
            <a:endParaRPr kumimoji="0" lang="en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37312"/>
            <a:ext cx="11906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69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Exponential Equation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06" y="3768452"/>
            <a:ext cx="69913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84" y="4725144"/>
            <a:ext cx="52197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Callout 11"/>
          <p:cNvSpPr/>
          <p:nvPr/>
        </p:nvSpPr>
        <p:spPr bwMode="auto">
          <a:xfrm>
            <a:off x="3636094" y="2780928"/>
            <a:ext cx="3017322" cy="864096"/>
          </a:xfrm>
          <a:prstGeom prst="wedgeEllipseCallout">
            <a:avLst>
              <a:gd name="adj1" fmla="val -41045"/>
              <a:gd name="adj2" fmla="val 92549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 fraction</a:t>
            </a:r>
            <a:endParaRPr kumimoji="0" lang="en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3" y="2780928"/>
            <a:ext cx="2981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48" y="2852936"/>
            <a:ext cx="12001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8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Exponential Equation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3" y="2780928"/>
            <a:ext cx="2981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48" y="2852936"/>
            <a:ext cx="12001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40677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Oblivious Polynomial Evaluation</a:t>
            </a:r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156176" y="3981078"/>
            <a:ext cx="576064" cy="81607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6876256" y="3981078"/>
            <a:ext cx="432048" cy="96009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/>
          <p:nvPr/>
        </p:nvSpPr>
        <p:spPr bwMode="auto">
          <a:xfrm>
            <a:off x="5760132" y="3284984"/>
            <a:ext cx="1944216" cy="566772"/>
          </a:xfrm>
          <a:prstGeom prst="flowChartConnector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First Party</a:t>
            </a: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lowchart: Connector 20"/>
          <p:cNvSpPr/>
          <p:nvPr/>
        </p:nvSpPr>
        <p:spPr bwMode="auto">
          <a:xfrm>
            <a:off x="1030094" y="5445224"/>
            <a:ext cx="2677810" cy="1216481"/>
          </a:xfrm>
          <a:prstGeom prst="flowChartConnector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Second </a:t>
            </a:r>
            <a:r>
              <a:rPr lang="en-US" sz="2400" dirty="0" smtClean="0">
                <a:latin typeface="Arial" charset="0"/>
              </a:rPr>
              <a:t>Party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5976" y="558924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</a:t>
            </a:r>
          </a:p>
          <a:p>
            <a:r>
              <a:rPr lang="en-US" dirty="0" smtClean="0"/>
              <a:t>First Party </a:t>
            </a:r>
          </a:p>
          <a:p>
            <a:r>
              <a:rPr lang="en-US" dirty="0" smtClean="0"/>
              <a:t>Second Party</a:t>
            </a: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84" y="6230069"/>
            <a:ext cx="3048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09" y="5879554"/>
            <a:ext cx="2952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46" y="4790522"/>
            <a:ext cx="56673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08" y="4985478"/>
            <a:ext cx="2952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91" y="6093296"/>
            <a:ext cx="12287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9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Exponential Equation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3" y="2780928"/>
            <a:ext cx="2981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26" y="3348235"/>
            <a:ext cx="20669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4516735"/>
            <a:ext cx="36195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17232"/>
            <a:ext cx="35052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Callout 28"/>
          <p:cNvSpPr/>
          <p:nvPr/>
        </p:nvSpPr>
        <p:spPr bwMode="auto">
          <a:xfrm>
            <a:off x="4932040" y="6021288"/>
            <a:ext cx="1411307" cy="612648"/>
          </a:xfrm>
          <a:prstGeom prst="wedgeEllipseCallout">
            <a:avLst>
              <a:gd name="adj1" fmla="val 34030"/>
              <a:gd name="adj2" fmla="val -76966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Second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Party</a:t>
            </a:r>
            <a:endParaRPr kumimoji="0" lang="en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5770984" y="4797152"/>
            <a:ext cx="1177280" cy="612648"/>
          </a:xfrm>
          <a:prstGeom prst="wedgeEllipseCallout">
            <a:avLst>
              <a:gd name="adj1" fmla="val -69106"/>
              <a:gd name="adj2" fmla="val 74734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First Party</a:t>
            </a:r>
            <a:endParaRPr kumimoji="0" lang="en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Exponential Equation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3" y="2780928"/>
            <a:ext cx="2981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133600" y="4539208"/>
            <a:ext cx="518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676400" y="4367758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9pPr>
          </a:lstStyle>
          <a:p>
            <a:pPr eaLnBrk="1" hangingPunct="1"/>
            <a:r>
              <a:rPr lang="en-US" sz="1600" b="1">
                <a:latin typeface="Comic Sans MS" pitchFamily="66" charset="0"/>
              </a:rPr>
              <a:t>0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7345363" y="4367758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9pPr>
          </a:lstStyle>
          <a:p>
            <a:pPr eaLnBrk="1" hangingPunct="1"/>
            <a:r>
              <a:rPr lang="en-US" sz="1600" b="1">
                <a:latin typeface="Comic Sans MS" pitchFamily="66" charset="0"/>
              </a:rPr>
              <a:t>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581400" y="4451896"/>
            <a:ext cx="0" cy="214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4418558"/>
            <a:ext cx="0" cy="215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43400" y="4677321"/>
            <a:ext cx="533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  <a:latin typeface="Comic Sans MS" pitchFamily="66" charset="0"/>
              </a:rPr>
              <a:t>0.5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52800" y="4674146"/>
            <a:ext cx="533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  <a:latin typeface="Comic Sans MS" pitchFamily="66" charset="0"/>
              </a:rPr>
              <a:t>0.3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027363" y="4451896"/>
            <a:ext cx="0" cy="214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19400" y="4672558"/>
            <a:ext cx="533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  <a:latin typeface="Comic Sans MS" pitchFamily="66" charset="0"/>
              </a:rPr>
              <a:t>0.2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638800" y="4431258"/>
            <a:ext cx="0" cy="215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10200" y="4672558"/>
            <a:ext cx="533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  <a:latin typeface="Comic Sans MS" pitchFamily="66" charset="0"/>
              </a:rPr>
              <a:t>0.7</a:t>
            </a:r>
          </a:p>
        </p:txBody>
      </p:sp>
      <p:sp>
        <p:nvSpPr>
          <p:cNvPr id="22" name="Left Brace 21"/>
          <p:cNvSpPr/>
          <p:nvPr/>
        </p:nvSpPr>
        <p:spPr>
          <a:xfrm rot="16200000">
            <a:off x="2446338" y="4729708"/>
            <a:ext cx="304800" cy="838200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3924300" y="4653508"/>
            <a:ext cx="304800" cy="990600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6324600" y="4310608"/>
            <a:ext cx="304800" cy="1676400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Left Brace 24"/>
          <p:cNvSpPr/>
          <p:nvPr/>
        </p:nvSpPr>
        <p:spPr>
          <a:xfrm rot="5400000">
            <a:off x="4953000" y="3624808"/>
            <a:ext cx="304800" cy="1066800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Left Brace 25"/>
          <p:cNvSpPr/>
          <p:nvPr/>
        </p:nvSpPr>
        <p:spPr>
          <a:xfrm rot="5400000">
            <a:off x="3167063" y="3896270"/>
            <a:ext cx="304800" cy="523875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Callout 3"/>
          <p:cNvSpPr/>
          <p:nvPr/>
        </p:nvSpPr>
        <p:spPr bwMode="auto">
          <a:xfrm>
            <a:off x="4876800" y="2492896"/>
            <a:ext cx="3943672" cy="1488182"/>
          </a:xfrm>
          <a:prstGeom prst="wedgeEllipseCallout">
            <a:avLst>
              <a:gd name="adj1" fmla="val -34899"/>
              <a:gd name="adj2" fmla="val 51420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Picking a random number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[0,1]</a:t>
            </a: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Exponential Equation</a:t>
            </a:r>
            <a:endParaRPr lang="en-CA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3" y="2780928"/>
            <a:ext cx="2981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2133600" y="4818558"/>
            <a:ext cx="518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1676400" y="4647108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JhengHei" pitchFamily="34" charset="-120"/>
              </a:defRPr>
            </a:lvl9pPr>
          </a:lstStyle>
          <a:p>
            <a:pPr eaLnBrk="1" hangingPunct="1"/>
            <a:r>
              <a:rPr lang="en-US" sz="1600" b="1">
                <a:latin typeface="Comic Sans MS" pitchFamily="66" charset="0"/>
              </a:rPr>
              <a:t>0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581400" y="4731246"/>
            <a:ext cx="0" cy="214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0" y="4697908"/>
            <a:ext cx="0" cy="215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27363" y="4731246"/>
            <a:ext cx="0" cy="214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38800" y="4710608"/>
            <a:ext cx="0" cy="215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/>
          <p:cNvSpPr/>
          <p:nvPr/>
        </p:nvSpPr>
        <p:spPr>
          <a:xfrm rot="16200000">
            <a:off x="2446338" y="5009058"/>
            <a:ext cx="304800" cy="838200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23" y="4149080"/>
            <a:ext cx="20669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28" y="4149080"/>
            <a:ext cx="121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Oval Callout 40"/>
          <p:cNvSpPr/>
          <p:nvPr/>
        </p:nvSpPr>
        <p:spPr bwMode="auto">
          <a:xfrm>
            <a:off x="4876800" y="2492896"/>
            <a:ext cx="3943672" cy="1488182"/>
          </a:xfrm>
          <a:prstGeom prst="wedgeEllipseCallout">
            <a:avLst>
              <a:gd name="adj1" fmla="val -34899"/>
              <a:gd name="adj2" fmla="val 51420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Picking a random number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[0,                   ]</a:t>
            </a: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04" y="3259433"/>
            <a:ext cx="1562869" cy="36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6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</a:t>
            </a:r>
            <a:r>
              <a:rPr lang="en-US" dirty="0" smtClean="0"/>
              <a:t>Random </a:t>
            </a:r>
            <a:r>
              <a:rPr lang="en-US" dirty="0" smtClean="0"/>
              <a:t>N</a:t>
            </a:r>
            <a:r>
              <a:rPr lang="en-US" dirty="0" smtClean="0"/>
              <a:t>umber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7" name="Oval Callout 6"/>
          <p:cNvSpPr/>
          <p:nvPr/>
        </p:nvSpPr>
        <p:spPr bwMode="auto">
          <a:xfrm>
            <a:off x="5839268" y="5941665"/>
            <a:ext cx="1411307" cy="612648"/>
          </a:xfrm>
          <a:prstGeom prst="wedgeEllipseCallout">
            <a:avLst>
              <a:gd name="adj1" fmla="val -81743"/>
              <a:gd name="adj2" fmla="val -59839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Second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Party</a:t>
            </a:r>
            <a:endParaRPr kumimoji="0" lang="en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055" y="4659321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Random Value </a:t>
            </a:r>
            <a:r>
              <a:rPr lang="en-US" sz="3200" dirty="0" smtClean="0"/>
              <a:t>Protocol</a:t>
            </a:r>
          </a:p>
          <a:p>
            <a:pPr algn="ctr"/>
            <a:r>
              <a:rPr lang="en-US" sz="1600" dirty="0"/>
              <a:t>[Bunn and </a:t>
            </a:r>
            <a:r>
              <a:rPr lang="en-US" sz="1600" dirty="0" err="1"/>
              <a:t>Ostrovsky</a:t>
            </a:r>
            <a:r>
              <a:rPr lang="en-US" sz="1600" dirty="0"/>
              <a:t> 2007</a:t>
            </a:r>
            <a:r>
              <a:rPr lang="en-US" sz="1600" dirty="0" smtClean="0"/>
              <a:t>]</a:t>
            </a:r>
            <a:endParaRPr lang="en-CA" sz="1600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4067944" y="3861048"/>
            <a:ext cx="842371" cy="612648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20" y="5589240"/>
            <a:ext cx="4191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96" y="5589240"/>
            <a:ext cx="4572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Callout 12"/>
          <p:cNvSpPr/>
          <p:nvPr/>
        </p:nvSpPr>
        <p:spPr bwMode="auto">
          <a:xfrm>
            <a:off x="1763688" y="5960715"/>
            <a:ext cx="1177280" cy="612648"/>
          </a:xfrm>
          <a:prstGeom prst="wedgeEllipseCallout">
            <a:avLst>
              <a:gd name="adj1" fmla="val 96421"/>
              <a:gd name="adj2" fmla="val -57392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First Party</a:t>
            </a:r>
            <a:endParaRPr kumimoji="0" lang="en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Callout 13"/>
          <p:cNvSpPr/>
          <p:nvPr/>
        </p:nvSpPr>
        <p:spPr bwMode="auto">
          <a:xfrm>
            <a:off x="5868144" y="3933056"/>
            <a:ext cx="1411307" cy="612648"/>
          </a:xfrm>
          <a:prstGeom prst="wedgeEllipseCallout">
            <a:avLst>
              <a:gd name="adj1" fmla="val -38195"/>
              <a:gd name="adj2" fmla="val -81860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Second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Party</a:t>
            </a:r>
            <a:endParaRPr kumimoji="0" lang="en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07457"/>
            <a:ext cx="35052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 bwMode="auto">
          <a:xfrm>
            <a:off x="5698976" y="2636912"/>
            <a:ext cx="1177280" cy="612648"/>
          </a:xfrm>
          <a:prstGeom prst="wedgeEllipseCallout">
            <a:avLst>
              <a:gd name="adj1" fmla="val -71653"/>
              <a:gd name="adj2" fmla="val 64947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First Party</a:t>
            </a:r>
            <a:endParaRPr kumimoji="0" lang="en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6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3" grpId="0" animBg="1"/>
      <p:bldP spid="14" grpId="0" animBg="1"/>
      <p:bldP spid="14" grpId="1" animBg="1"/>
      <p:bldP spid="6" grpId="0" animBg="1"/>
      <p:bldP spid="6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Winner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87" y="2725638"/>
            <a:ext cx="60293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0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Distributed: Vertically-Partitioned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186067"/>
              </p:ext>
            </p:extLst>
          </p:nvPr>
        </p:nvGraphicFramePr>
        <p:xfrm>
          <a:off x="2411760" y="3208386"/>
          <a:ext cx="1440160" cy="321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936104"/>
              </a:tblGrid>
              <a:tr h="292286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ID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Job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Writer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Dancer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Writer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Dancer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Engineer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Engineer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Engineer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Dancer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881797"/>
              </p:ext>
            </p:extLst>
          </p:nvPr>
        </p:nvGraphicFramePr>
        <p:xfrm>
          <a:off x="4644008" y="3212976"/>
          <a:ext cx="1656184" cy="321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30"/>
                <a:gridCol w="572274"/>
                <a:gridCol w="720080"/>
              </a:tblGrid>
              <a:tr h="292286"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ID</a:t>
                      </a:r>
                      <a:endParaRPr lang="en-CA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Sex</a:t>
                      </a:r>
                      <a:endParaRPr lang="en-CA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Salary</a:t>
                      </a:r>
                      <a:endParaRPr lang="en-CA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25K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35K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37K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65K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35K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6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Problem Statement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Related Work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lang="en-CA" sz="2800" dirty="0">
                <a:solidFill>
                  <a:schemeClr val="bg1">
                    <a:lumMod val="85000"/>
                  </a:schemeClr>
                </a:solidFill>
              </a:rPr>
              <a:t>Two-Party Differentially Private Data </a:t>
            </a:r>
            <a:r>
              <a:rPr lang="en-CA" sz="2800" dirty="0" smtClean="0">
                <a:solidFill>
                  <a:schemeClr val="bg1">
                    <a:lumMod val="85000"/>
                  </a:schemeClr>
                </a:solidFill>
              </a:rPr>
              <a:t>Release</a:t>
            </a:r>
          </a:p>
          <a:p>
            <a:r>
              <a:rPr lang="en-US" sz="2800" dirty="0" smtClean="0"/>
              <a:t>Performance Analysis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endParaRPr lang="en-CA" sz="2800" dirty="0" smtClean="0"/>
          </a:p>
          <a:p>
            <a:endParaRPr lang="en-CA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772816"/>
            <a:ext cx="299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9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CA" b="1" i="1" dirty="0">
                <a:cs typeface="微軟正黑體"/>
              </a:rPr>
              <a:t>Adult: </a:t>
            </a:r>
            <a:r>
              <a:rPr lang="en-CA" dirty="0">
                <a:cs typeface="微軟正黑體"/>
              </a:rPr>
              <a:t>is a </a:t>
            </a:r>
            <a:r>
              <a:rPr lang="en-US" dirty="0">
                <a:cs typeface="微軟正黑體"/>
              </a:rPr>
              <a:t>Census </a:t>
            </a:r>
            <a:r>
              <a:rPr lang="en-US" dirty="0" smtClean="0">
                <a:cs typeface="微軟正黑體"/>
              </a:rPr>
              <a:t>data</a:t>
            </a:r>
            <a:endParaRPr lang="en-US" dirty="0">
              <a:cs typeface="微軟正黑體"/>
            </a:endParaRPr>
          </a:p>
          <a:p>
            <a:pPr lvl="2">
              <a:defRPr/>
            </a:pPr>
            <a:r>
              <a:rPr lang="en-US" dirty="0">
                <a:cs typeface="微軟正黑體"/>
              </a:rPr>
              <a:t>6 </a:t>
            </a:r>
            <a:r>
              <a:rPr lang="en-US" dirty="0" smtClean="0">
                <a:cs typeface="微軟正黑體"/>
              </a:rPr>
              <a:t>numerical attributes</a:t>
            </a:r>
            <a:r>
              <a:rPr lang="en-US" dirty="0">
                <a:cs typeface="微軟正黑體"/>
              </a:rPr>
              <a:t>.</a:t>
            </a:r>
          </a:p>
          <a:p>
            <a:pPr lvl="2">
              <a:defRPr/>
            </a:pPr>
            <a:r>
              <a:rPr lang="en-US" dirty="0">
                <a:cs typeface="微軟正黑體"/>
              </a:rPr>
              <a:t>8 categorical attributes.</a:t>
            </a:r>
          </a:p>
          <a:p>
            <a:pPr lvl="2">
              <a:defRPr/>
            </a:pPr>
            <a:r>
              <a:rPr lang="en-US" dirty="0"/>
              <a:t>45,222 census records</a:t>
            </a:r>
            <a:r>
              <a:rPr lang="en-CA" b="1" dirty="0">
                <a:cs typeface="微軟正黑體"/>
              </a:rPr>
              <a:t>	</a:t>
            </a:r>
          </a:p>
          <a:p>
            <a:pPr lvl="1">
              <a:defRPr/>
            </a:pPr>
            <a:r>
              <a:rPr lang="en-CA" b="1" dirty="0">
                <a:cs typeface="微軟正黑體"/>
              </a:rPr>
              <a:t>Cost Estimates</a:t>
            </a:r>
          </a:p>
          <a:p>
            <a:pPr lvl="2">
              <a:defRPr/>
            </a:pPr>
            <a:r>
              <a:rPr lang="en-CA" dirty="0" smtClean="0">
                <a:cs typeface="微軟正黑體"/>
              </a:rPr>
              <a:t>37.5 minutes of </a:t>
            </a:r>
            <a:r>
              <a:rPr lang="en-CA" dirty="0">
                <a:cs typeface="微軟正黑體"/>
              </a:rPr>
              <a:t>computation</a:t>
            </a:r>
          </a:p>
          <a:p>
            <a:pPr lvl="2">
              <a:defRPr/>
            </a:pPr>
            <a:r>
              <a:rPr lang="en-CA" dirty="0" smtClean="0">
                <a:cs typeface="微軟正黑體"/>
              </a:rPr>
              <a:t>37.3 minutes </a:t>
            </a:r>
            <a:r>
              <a:rPr lang="en-CA" dirty="0">
                <a:cs typeface="微軟正黑體"/>
              </a:rPr>
              <a:t>of communication using T</a:t>
            </a:r>
            <a:r>
              <a:rPr lang="en-US" dirty="0"/>
              <a:t>1 line with 1.544 </a:t>
            </a:r>
            <a:r>
              <a:rPr lang="en-US" dirty="0" err="1"/>
              <a:t>Mbits</a:t>
            </a:r>
            <a:r>
              <a:rPr lang="en-US" dirty="0"/>
              <a:t>/second bandwidth.</a:t>
            </a:r>
            <a:r>
              <a:rPr lang="en-CA" b="1" dirty="0">
                <a:cs typeface="微軟正黑體"/>
              </a:rPr>
              <a:t>	</a:t>
            </a:r>
            <a:endParaRPr lang="en-US" b="1" dirty="0">
              <a:cs typeface="微軟正黑體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23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Impact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506935"/>
            <a:ext cx="55721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6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Problem Statement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Related Work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lang="en-CA" sz="2800" dirty="0">
                <a:solidFill>
                  <a:schemeClr val="bg1">
                    <a:lumMod val="85000"/>
                  </a:schemeClr>
                </a:solidFill>
              </a:rPr>
              <a:t>Two-Party Differentially Private Data </a:t>
            </a:r>
            <a:r>
              <a:rPr lang="en-CA" sz="2800" dirty="0" smtClean="0">
                <a:solidFill>
                  <a:schemeClr val="bg1">
                    <a:lumMod val="85000"/>
                  </a:schemeClr>
                </a:solidFill>
              </a:rPr>
              <a:t>Release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Performance Analysis</a:t>
            </a:r>
          </a:p>
          <a:p>
            <a:r>
              <a:rPr lang="en-US" sz="2800" dirty="0" smtClean="0"/>
              <a:t>Conclusion</a:t>
            </a:r>
          </a:p>
          <a:p>
            <a:endParaRPr lang="en-CA" sz="2800" dirty="0" smtClean="0"/>
          </a:p>
          <a:p>
            <a:endParaRPr lang="en-CA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772816"/>
            <a:ext cx="299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9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release algorithm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wo-party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ifferentially-private </a:t>
            </a:r>
          </a:p>
          <a:p>
            <a:pPr lvl="1"/>
            <a:r>
              <a:rPr lang="en-US" dirty="0" smtClean="0"/>
              <a:t>Secure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orizontally-partitioned </a:t>
            </a:r>
          </a:p>
          <a:p>
            <a:pPr lvl="1"/>
            <a:r>
              <a:rPr lang="en-US" dirty="0" smtClean="0"/>
              <a:t>Non-interactive setting</a:t>
            </a:r>
          </a:p>
        </p:txBody>
      </p:sp>
    </p:spTree>
    <p:extLst>
      <p:ext uri="{BB962C8B-B14F-4D97-AF65-F5344CB8AC3E}">
        <p14:creationId xmlns:p14="http://schemas.microsoft.com/office/powerpoint/2010/main" val="21617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Consider different scenarios</a:t>
            </a:r>
          </a:p>
          <a:p>
            <a:pPr lvl="1"/>
            <a:r>
              <a:rPr lang="en-CA" dirty="0"/>
              <a:t>Two parties vs. multiple parties</a:t>
            </a:r>
          </a:p>
          <a:p>
            <a:pPr lvl="1"/>
            <a:r>
              <a:rPr lang="en-CA" dirty="0"/>
              <a:t>Semi-honest vs. malicious adversary model</a:t>
            </a:r>
          </a:p>
          <a:p>
            <a:pPr lvl="1"/>
            <a:r>
              <a:rPr lang="en-CA" dirty="0"/>
              <a:t>Horizontally vs. Vertically partitioned </a:t>
            </a:r>
            <a:r>
              <a:rPr lang="en-CA" dirty="0" smtClean="0"/>
              <a:t>data</a:t>
            </a:r>
            <a:endParaRPr lang="en-CA" dirty="0"/>
          </a:p>
          <a:p>
            <a:r>
              <a:rPr lang="en-CA" dirty="0"/>
              <a:t>For all these scenarios, we need efficient algorithms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3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Distributed: Vertically-Partitioned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64390"/>
              </p:ext>
            </p:extLst>
          </p:nvPr>
        </p:nvGraphicFramePr>
        <p:xfrm>
          <a:off x="3275856" y="3356992"/>
          <a:ext cx="2232248" cy="321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720080"/>
                <a:gridCol w="432048"/>
                <a:gridCol w="648072"/>
              </a:tblGrid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ID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Job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Sex</a:t>
                      </a:r>
                      <a:endParaRPr lang="en-CA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Salary</a:t>
                      </a:r>
                      <a:endParaRPr lang="en-CA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Writer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Dancer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25K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Writer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35K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Dancer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37K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Engineer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65K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Engineer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35K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Engineer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Dancer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44K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7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Distributed: Horizontally-Partitioned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04673"/>
              </p:ext>
            </p:extLst>
          </p:nvPr>
        </p:nvGraphicFramePr>
        <p:xfrm>
          <a:off x="1259632" y="3212977"/>
          <a:ext cx="2880320" cy="236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39"/>
                <a:gridCol w="657073"/>
                <a:gridCol w="504056"/>
                <a:gridCol w="432048"/>
                <a:gridCol w="936104"/>
              </a:tblGrid>
              <a:tr h="31750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ID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Job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Sex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Age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Surgery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Transgender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Urology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Transgender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955378"/>
              </p:ext>
            </p:extLst>
          </p:nvPr>
        </p:nvGraphicFramePr>
        <p:xfrm>
          <a:off x="4788024" y="3261225"/>
          <a:ext cx="2664296" cy="1423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39"/>
                <a:gridCol w="657073"/>
                <a:gridCol w="504056"/>
                <a:gridCol w="432048"/>
                <a:gridCol w="720080"/>
              </a:tblGrid>
              <a:tr h="25387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ID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Job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Sex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Age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Surgery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Urology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Distributed: Horizontally-Partitioned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02183"/>
              </p:ext>
            </p:extLst>
          </p:nvPr>
        </p:nvGraphicFramePr>
        <p:xfrm>
          <a:off x="2987824" y="3140968"/>
          <a:ext cx="2880320" cy="353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39"/>
                <a:gridCol w="657073"/>
                <a:gridCol w="504056"/>
                <a:gridCol w="432048"/>
                <a:gridCol w="936104"/>
              </a:tblGrid>
              <a:tr h="31750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ID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Job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Sex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Age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Surgery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Transgender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Urology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Transgender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Urology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2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Distributed: Horizontally-Partitioned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918649"/>
              </p:ext>
            </p:extLst>
          </p:nvPr>
        </p:nvGraphicFramePr>
        <p:xfrm>
          <a:off x="2987824" y="3140968"/>
          <a:ext cx="2880320" cy="353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39"/>
                <a:gridCol w="657073"/>
                <a:gridCol w="504056"/>
                <a:gridCol w="432048"/>
                <a:gridCol w="936104"/>
              </a:tblGrid>
              <a:tr h="31750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ID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Job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Sex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Age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Surgery</a:t>
                      </a:r>
                      <a:endParaRPr lang="en-CA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Transgender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Urology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Lawyer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Transgender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Urology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Janitor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Vascular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Mover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63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Plastic</a:t>
                      </a:r>
                      <a:endParaRPr lang="en-C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0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UMROOT@MKEIKLMWHVWYY57I" val="4564"/>
</p:tagLst>
</file>

<file path=ppt/theme/theme1.xml><?xml version="1.0" encoding="utf-8"?>
<a:theme xmlns:a="http://schemas.openxmlformats.org/drawingml/2006/main" name="powerpoint-template-24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12045</TotalTime>
  <Words>1815</Words>
  <Application>Microsoft Office PowerPoint</Application>
  <PresentationFormat>On-screen Show (4:3)</PresentationFormat>
  <Paragraphs>1287</Paragraphs>
  <Slides>55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Arial</vt:lpstr>
      <vt:lpstr>Microsoft Sans Serif</vt:lpstr>
      <vt:lpstr>Microsoft JhengHei</vt:lpstr>
      <vt:lpstr>Times New Roman</vt:lpstr>
      <vt:lpstr>Symbol</vt:lpstr>
      <vt:lpstr>Comic Sans MS</vt:lpstr>
      <vt:lpstr>Tahoma</vt:lpstr>
      <vt:lpstr>Tw Cen MT</vt:lpstr>
      <vt:lpstr>Wingdings</vt:lpstr>
      <vt:lpstr>Calibri</vt:lpstr>
      <vt:lpstr>powerpoint-template-24</vt:lpstr>
      <vt:lpstr>Secure Distributed Framework for Achieving ϵ-Differential Privacy</vt:lpstr>
      <vt:lpstr>Outline</vt:lpstr>
      <vt:lpstr>Outline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Outline</vt:lpstr>
      <vt:lpstr>Problem Statement</vt:lpstr>
      <vt:lpstr>Outline</vt:lpstr>
      <vt:lpstr>Related Work</vt:lpstr>
      <vt:lpstr>Outline</vt:lpstr>
      <vt:lpstr>k-Anonymity</vt:lpstr>
      <vt:lpstr>k-Anonymity</vt:lpstr>
      <vt:lpstr>k-Anonymity</vt:lpstr>
      <vt:lpstr>Differential Privacy</vt:lpstr>
      <vt:lpstr>Laplace Mechanism</vt:lpstr>
      <vt:lpstr>Exponential Mechanism</vt:lpstr>
      <vt:lpstr>Outline</vt:lpstr>
      <vt:lpstr>Two-Party Differentially Private Data Release</vt:lpstr>
      <vt:lpstr>Generalizing the raw data</vt:lpstr>
      <vt:lpstr>Generalization</vt:lpstr>
      <vt:lpstr>Adding Noisy Count</vt:lpstr>
      <vt:lpstr>Two-Party Protocol for Exponential Mechanism</vt:lpstr>
      <vt:lpstr>Max Utility Function</vt:lpstr>
      <vt:lpstr>Max Utility Function</vt:lpstr>
      <vt:lpstr>Max Utility Function</vt:lpstr>
      <vt:lpstr>Computing Max Utility Function</vt:lpstr>
      <vt:lpstr>Computing Max Utility Function</vt:lpstr>
      <vt:lpstr>Computing Max Utility Function</vt:lpstr>
      <vt:lpstr>Computing Max Utility Function</vt:lpstr>
      <vt:lpstr>Computing Max Utility Function</vt:lpstr>
      <vt:lpstr>Computing Max Utility Function</vt:lpstr>
      <vt:lpstr>Computing Max Utility Function</vt:lpstr>
      <vt:lpstr>Computing Max Utility Function</vt:lpstr>
      <vt:lpstr>Computing the Exponential Equation</vt:lpstr>
      <vt:lpstr>Computing the Exponential Equation</vt:lpstr>
      <vt:lpstr>Computing the Exponential Equation</vt:lpstr>
      <vt:lpstr>Computing the Exponential Equation</vt:lpstr>
      <vt:lpstr>Computing the Exponential Equation</vt:lpstr>
      <vt:lpstr>Computing the Exponential Equation</vt:lpstr>
      <vt:lpstr>Computing the Exponential Equation</vt:lpstr>
      <vt:lpstr>Computing the Exponential Equation</vt:lpstr>
      <vt:lpstr>Picking a Random Number</vt:lpstr>
      <vt:lpstr>Picking a Winner</vt:lpstr>
      <vt:lpstr>Outline</vt:lpstr>
      <vt:lpstr>Performance Analysis</vt:lpstr>
      <vt:lpstr>Scaling Impact</vt:lpstr>
      <vt:lpstr>Outline</vt:lpstr>
      <vt:lpstr>Conclusion</vt:lpstr>
      <vt:lpstr>Future Work</vt:lpstr>
    </vt:vector>
  </TitlesOfParts>
  <Company>ENCS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Distributed Framework for Achieving ϵ-Differential Privacy</dc:title>
  <dc:creator>umroot</dc:creator>
  <cp:lastModifiedBy>umroot</cp:lastModifiedBy>
  <cp:revision>140</cp:revision>
  <dcterms:created xsi:type="dcterms:W3CDTF">2012-06-23T11:57:38Z</dcterms:created>
  <dcterms:modified xsi:type="dcterms:W3CDTF">2012-07-06T21:45:08Z</dcterms:modified>
</cp:coreProperties>
</file>